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81" r:id="rId5"/>
    <p:sldId id="277" r:id="rId6"/>
    <p:sldId id="276" r:id="rId7"/>
    <p:sldId id="278" r:id="rId8"/>
    <p:sldId id="279" r:id="rId9"/>
    <p:sldId id="259" r:id="rId10"/>
    <p:sldId id="265" r:id="rId11"/>
    <p:sldId id="266" r:id="rId12"/>
    <p:sldId id="267" r:id="rId13"/>
    <p:sldId id="270" r:id="rId14"/>
    <p:sldId id="271" r:id="rId15"/>
    <p:sldId id="273" r:id="rId16"/>
    <p:sldId id="280" r:id="rId17"/>
    <p:sldId id="269" r:id="rId18"/>
    <p:sldId id="275" r:id="rId19"/>
    <p:sldId id="282" r:id="rId20"/>
    <p:sldId id="283" r:id="rId21"/>
  </p:sldIdLst>
  <p:sldSz cx="12192000" cy="6858000"/>
  <p:notesSz cx="7053263" cy="10180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376830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273920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304463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114421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270596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275747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294621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231093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338234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118029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0DA866-0FA6-4474-8FA3-03817F6D4BDA}" type="datetimeFigureOut">
              <a:rPr lang="fr-FR" smtClean="0"/>
              <a:pPr/>
              <a:t>03/01/2023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6ABE17-2B1A-4AD4-AC9C-129A6CBA8467}" type="slidenum">
              <a:rPr lang="fr-FR" smtClean="0"/>
              <a:pPr/>
              <a:t>‹N°›</a:t>
            </a:fld>
            <a:endParaRPr lang="fr-FR"/>
          </a:p>
        </p:txBody>
      </p:sp>
    </p:spTree>
    <p:extLst>
      <p:ext uri="{BB962C8B-B14F-4D97-AF65-F5344CB8AC3E}">
        <p14:creationId xmlns:p14="http://schemas.microsoft.com/office/powerpoint/2010/main" val="317467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DA866-0FA6-4474-8FA3-03817F6D4BDA}" type="datetimeFigureOut">
              <a:rPr lang="fr-FR" smtClean="0"/>
              <a:pPr/>
              <a:t>03/01/2023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ABE17-2B1A-4AD4-AC9C-129A6CBA8467}" type="slidenum">
              <a:rPr lang="fr-FR" smtClean="0"/>
              <a:pPr/>
              <a:t>‹N°›</a:t>
            </a:fld>
            <a:endParaRPr lang="fr-FR"/>
          </a:p>
        </p:txBody>
      </p:sp>
    </p:spTree>
    <p:extLst>
      <p:ext uri="{BB962C8B-B14F-4D97-AF65-F5344CB8AC3E}">
        <p14:creationId xmlns:p14="http://schemas.microsoft.com/office/powerpoint/2010/main" val="236794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193184"/>
            <a:ext cx="10296525" cy="2451446"/>
          </a:xfrm>
        </p:spPr>
        <p:txBody>
          <a:bodyPr>
            <a:normAutofit fontScale="90000"/>
          </a:bodyPr>
          <a:lstStyle/>
          <a:p>
            <a:r>
              <a:rPr lang="fr-FR" dirty="0"/>
              <a:t>CESC		</a:t>
            </a:r>
            <a:r>
              <a:rPr lang="fr-FR" sz="4900" dirty="0"/>
              <a:t>COMITE </a:t>
            </a:r>
            <a:r>
              <a:rPr lang="fr-FR" sz="5300" dirty="0"/>
              <a:t>DES</a:t>
            </a:r>
            <a:r>
              <a:rPr lang="fr-FR" sz="4900" dirty="0"/>
              <a:t> </a:t>
            </a:r>
            <a:r>
              <a:rPr lang="fr-FR" sz="5300" dirty="0"/>
              <a:t>PARCOURS</a:t>
            </a:r>
            <a:r>
              <a:rPr lang="fr-FR" dirty="0"/>
              <a:t> </a:t>
            </a:r>
            <a:br>
              <a:rPr lang="fr-FR" dirty="0"/>
            </a:br>
            <a:br>
              <a:rPr lang="fr-FR" dirty="0"/>
            </a:br>
            <a:br>
              <a:rPr lang="fr-FR" sz="3600" dirty="0"/>
            </a:br>
            <a:endParaRPr lang="fr-FR" sz="3600" dirty="0"/>
          </a:p>
        </p:txBody>
      </p:sp>
      <p:sp>
        <p:nvSpPr>
          <p:cNvPr id="4" name="Titre 1"/>
          <p:cNvSpPr txBox="1">
            <a:spLocks/>
          </p:cNvSpPr>
          <p:nvPr/>
        </p:nvSpPr>
        <p:spPr>
          <a:xfrm>
            <a:off x="685800" y="1249251"/>
            <a:ext cx="10905186" cy="23511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dirty="0"/>
          </a:p>
        </p:txBody>
      </p:sp>
      <p:sp>
        <p:nvSpPr>
          <p:cNvPr id="5" name="Sous-titre 2"/>
          <p:cNvSpPr txBox="1">
            <a:spLocks/>
          </p:cNvSpPr>
          <p:nvPr/>
        </p:nvSpPr>
        <p:spPr>
          <a:xfrm>
            <a:off x="1" y="1100137"/>
            <a:ext cx="12191999" cy="57312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4400" b="1" dirty="0"/>
              <a:t>4</a:t>
            </a:r>
            <a:r>
              <a:rPr lang="fr-FR" sz="2200" dirty="0"/>
              <a:t>    </a:t>
            </a:r>
            <a:r>
              <a:rPr lang="fr-FR" sz="4000" dirty="0"/>
              <a:t>Parcours éducatifs déclinés de la 6° à la 3°</a:t>
            </a:r>
          </a:p>
          <a:p>
            <a:endParaRPr lang="fr-FR" dirty="0"/>
          </a:p>
          <a:p>
            <a:r>
              <a:rPr lang="fr-FR" b="1" dirty="0"/>
              <a:t>Le</a:t>
            </a:r>
            <a:r>
              <a:rPr lang="fr-FR" dirty="0"/>
              <a:t> </a:t>
            </a:r>
            <a:r>
              <a:rPr lang="fr-FR" b="1" dirty="0"/>
              <a:t>parcours citoyen</a:t>
            </a:r>
            <a:r>
              <a:rPr lang="fr-FR" dirty="0"/>
              <a:t> :</a:t>
            </a:r>
          </a:p>
          <a:p>
            <a:r>
              <a:rPr lang="fr-FR" sz="2000" dirty="0"/>
              <a:t>pour construire un jugement moral et civique, acquérir un esprit critique et une culture de l'engagement.</a:t>
            </a:r>
          </a:p>
          <a:p>
            <a:r>
              <a:rPr lang="fr-FR" b="1" dirty="0"/>
              <a:t>Le parcours éducatif de santé</a:t>
            </a:r>
            <a:r>
              <a:rPr lang="fr-FR" dirty="0"/>
              <a:t> : </a:t>
            </a:r>
          </a:p>
          <a:p>
            <a:r>
              <a:rPr lang="fr-FR" sz="2000" dirty="0"/>
              <a:t>pour protéger la santé des élèves et prévenir les conduites à risques. </a:t>
            </a:r>
          </a:p>
          <a:p>
            <a:r>
              <a:rPr lang="fr-FR" b="1" dirty="0"/>
              <a:t>Le parcours avenir</a:t>
            </a:r>
            <a:r>
              <a:rPr lang="fr-FR" dirty="0"/>
              <a:t> :</a:t>
            </a:r>
          </a:p>
          <a:p>
            <a:r>
              <a:rPr lang="fr-FR" sz="2000" dirty="0"/>
              <a:t>pour préparer l’orientation, réfléchir à un projet personnel, découvrir le monde économique et professionnel </a:t>
            </a:r>
          </a:p>
          <a:p>
            <a:r>
              <a:rPr lang="fr-FR" sz="2000" dirty="0"/>
              <a:t>et construire son devenir professionnel citoyen</a:t>
            </a:r>
          </a:p>
          <a:p>
            <a:r>
              <a:rPr lang="fr-FR" sz="2000" b="1" dirty="0"/>
              <a:t>Le parcours artistique et culturel </a:t>
            </a:r>
            <a:r>
              <a:rPr lang="fr-FR" sz="2000" dirty="0"/>
              <a:t>:</a:t>
            </a:r>
          </a:p>
          <a:p>
            <a:r>
              <a:rPr lang="fr-FR" sz="2000" dirty="0"/>
              <a:t>pour favoriser l'égal accès de tous les élèves à l'art par travers l'acquisition d'une culture artistique personnelle au travers de connaissances, de rencontres et de pratiques.</a:t>
            </a:r>
          </a:p>
          <a:p>
            <a:endParaRPr lang="fr-FR" sz="2000" dirty="0"/>
          </a:p>
        </p:txBody>
      </p:sp>
      <p:pic>
        <p:nvPicPr>
          <p:cNvPr id="6" name="Picture"/>
          <p:cNvPicPr/>
          <p:nvPr/>
        </p:nvPicPr>
        <p:blipFill>
          <a:blip r:embed="rId2" cstate="print"/>
          <a:srcRect t="5004"/>
          <a:stretch>
            <a:fillRect/>
          </a:stretch>
        </p:blipFill>
        <p:spPr bwMode="auto">
          <a:xfrm>
            <a:off x="342900" y="193183"/>
            <a:ext cx="1181100" cy="809625"/>
          </a:xfrm>
          <a:prstGeom prst="rect">
            <a:avLst/>
          </a:prstGeom>
          <a:noFill/>
          <a:ln w="9525">
            <a:noFill/>
            <a:miter lim="800000"/>
            <a:headEnd/>
            <a:tailEnd/>
          </a:ln>
        </p:spPr>
      </p:pic>
      <p:cxnSp>
        <p:nvCxnSpPr>
          <p:cNvPr id="7" name="Connecteur droit 6"/>
          <p:cNvCxnSpPr/>
          <p:nvPr/>
        </p:nvCxnSpPr>
        <p:spPr>
          <a:xfrm flipH="1">
            <a:off x="2981325" y="174133"/>
            <a:ext cx="790575" cy="87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3009900" y="158137"/>
            <a:ext cx="800100" cy="8878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Flèche droite 9"/>
          <p:cNvSpPr/>
          <p:nvPr/>
        </p:nvSpPr>
        <p:spPr>
          <a:xfrm>
            <a:off x="4524375" y="597995"/>
            <a:ext cx="419100" cy="97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615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068742689"/>
              </p:ext>
            </p:extLst>
          </p:nvPr>
        </p:nvGraphicFramePr>
        <p:xfrm>
          <a:off x="94020" y="2572309"/>
          <a:ext cx="11700414" cy="1715770"/>
        </p:xfrm>
        <a:graphic>
          <a:graphicData uri="http://schemas.openxmlformats.org/drawingml/2006/table">
            <a:tbl>
              <a:tblPr>
                <a:tableStyleId>{5C22544A-7EE6-4342-B048-85BDC9FD1C3A}</a:tableStyleId>
              </a:tblPr>
              <a:tblGrid>
                <a:gridCol w="635757">
                  <a:extLst>
                    <a:ext uri="{9D8B030D-6E8A-4147-A177-3AD203B41FA5}">
                      <a16:colId xmlns:a16="http://schemas.microsoft.com/office/drawing/2014/main" val="20000"/>
                    </a:ext>
                  </a:extLst>
                </a:gridCol>
                <a:gridCol w="789930">
                  <a:extLst>
                    <a:ext uri="{9D8B030D-6E8A-4147-A177-3AD203B41FA5}">
                      <a16:colId xmlns:a16="http://schemas.microsoft.com/office/drawing/2014/main" val="20001"/>
                    </a:ext>
                  </a:extLst>
                </a:gridCol>
                <a:gridCol w="2421228">
                  <a:extLst>
                    <a:ext uri="{9D8B030D-6E8A-4147-A177-3AD203B41FA5}">
                      <a16:colId xmlns:a16="http://schemas.microsoft.com/office/drawing/2014/main" val="20002"/>
                    </a:ext>
                  </a:extLst>
                </a:gridCol>
                <a:gridCol w="4288665">
                  <a:extLst>
                    <a:ext uri="{9D8B030D-6E8A-4147-A177-3AD203B41FA5}">
                      <a16:colId xmlns:a16="http://schemas.microsoft.com/office/drawing/2014/main" val="20003"/>
                    </a:ext>
                  </a:extLst>
                </a:gridCol>
                <a:gridCol w="3564834">
                  <a:extLst>
                    <a:ext uri="{9D8B030D-6E8A-4147-A177-3AD203B41FA5}">
                      <a16:colId xmlns:a16="http://schemas.microsoft.com/office/drawing/2014/main" val="20004"/>
                    </a:ext>
                  </a:extLst>
                </a:gridCol>
              </a:tblGrid>
              <a:tr h="0">
                <a:tc>
                  <a:txBody>
                    <a:bodyPr/>
                    <a:lstStyle/>
                    <a:p>
                      <a:pPr algn="ctr">
                        <a:spcAft>
                          <a:spcPts val="0"/>
                        </a:spcAft>
                      </a:pPr>
                      <a:r>
                        <a:rPr lang="fr-FR" sz="1400" kern="150" dirty="0">
                          <a:effectLst/>
                        </a:rPr>
                        <a:t> </a:t>
                      </a:r>
                    </a:p>
                    <a:p>
                      <a:pPr algn="ctr">
                        <a:spcAft>
                          <a:spcPts val="0"/>
                        </a:spcAft>
                      </a:pPr>
                      <a:r>
                        <a:rPr lang="fr-FR" sz="1400" kern="150" dirty="0">
                          <a:effectLst/>
                        </a:rPr>
                        <a:t>6</a:t>
                      </a:r>
                      <a:r>
                        <a:rPr lang="fr-FR" sz="1400" kern="150" baseline="30000" dirty="0">
                          <a:effectLst/>
                        </a:rPr>
                        <a:t>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EMC +</a:t>
                      </a:r>
                    </a:p>
                    <a:p>
                      <a:pPr algn="ctr">
                        <a:spcAft>
                          <a:spcPts val="0"/>
                        </a:spcAft>
                      </a:pPr>
                      <a:r>
                        <a:rPr lang="fr-FR" sz="1400" kern="150" dirty="0">
                          <a:effectLst/>
                        </a:rPr>
                        <a:t>MATHS</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Une société </a:t>
                      </a:r>
                      <a:r>
                        <a:rPr lang="fr-FR" sz="1400" kern="150" dirty="0" err="1">
                          <a:effectLst/>
                        </a:rPr>
                        <a:t>genrée</a:t>
                      </a:r>
                      <a:r>
                        <a:rPr lang="fr-FR" sz="1400" kern="150" dirty="0">
                          <a:effectLst/>
                        </a:rPr>
                        <a:t> </a:t>
                      </a:r>
                    </a:p>
                    <a:p>
                      <a:pPr algn="ctr">
                        <a:spcAft>
                          <a:spcPts val="0"/>
                        </a:spcAft>
                      </a:pPr>
                      <a:r>
                        <a:rPr lang="fr-FR" sz="1400" kern="150" dirty="0">
                          <a:effectLst/>
                        </a:rPr>
                        <a:t>dès le plus jeune âge ?</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000" kern="150" dirty="0">
                          <a:effectLst/>
                        </a:rPr>
                        <a:t> </a:t>
                      </a:r>
                      <a:endParaRPr lang="fr-FR" sz="1200" kern="150" dirty="0">
                        <a:effectLst/>
                      </a:endParaRPr>
                    </a:p>
                    <a:p>
                      <a:pPr marL="342900" lvl="0" indent="-342900">
                        <a:spcAft>
                          <a:spcPts val="0"/>
                        </a:spcAft>
                        <a:buFont typeface="Wingdings" panose="05000000000000000000" pitchFamily="2" charset="2"/>
                        <a:buChar char=""/>
                      </a:pPr>
                      <a:r>
                        <a:rPr lang="fr-FR" sz="1200" kern="150" dirty="0">
                          <a:effectLst/>
                        </a:rPr>
                        <a:t>Étude des jouets pour enfant au travers de catalogues et de l’évolution de présentation</a:t>
                      </a:r>
                    </a:p>
                    <a:p>
                      <a:pP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Étude des dessins animés et de leur évolution</a:t>
                      </a:r>
                    </a:p>
                    <a:p>
                      <a:pP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Création d'un sondage (avec quels jouets jouaient les élèves du collège étant petits) et faire une liste de jouets à proposer</a:t>
                      </a:r>
                      <a:r>
                        <a:rPr lang="fr-FR" sz="1200" kern="150" baseline="0" dirty="0">
                          <a:effectLst/>
                        </a:rPr>
                        <a:t> </a:t>
                      </a:r>
                      <a:r>
                        <a:rPr lang="fr-FR" sz="1200" kern="150" dirty="0">
                          <a:effectLst/>
                        </a:rPr>
                        <a:t>aux sondés</a:t>
                      </a:r>
                      <a:endParaRPr lang="fr-FR" sz="1200" kern="150" dirty="0">
                        <a:effectLst/>
                        <a:latin typeface="Symbol" panose="05050102010706020507" pitchFamily="18" charset="2"/>
                        <a:ea typeface="NSimSun" panose="02010609030101010101" pitchFamily="49" charset="-122"/>
                        <a:cs typeface="Arial" panose="020B0604020202020204" pitchFamily="34" charset="0"/>
                      </a:endParaRPr>
                    </a:p>
                  </a:txBody>
                  <a:tcPr marL="34925" marR="34925" marT="34925" marB="34925"/>
                </a:tc>
                <a:tc>
                  <a:txBody>
                    <a:bodyPr/>
                    <a:lstStyle/>
                    <a:p>
                      <a:pPr>
                        <a:spcAft>
                          <a:spcPts val="0"/>
                        </a:spcAft>
                      </a:pPr>
                      <a:r>
                        <a:rPr lang="fr-FR" sz="1200" kern="150" dirty="0">
                          <a:effectLst/>
                        </a:rPr>
                        <a:t> </a:t>
                      </a:r>
                    </a:p>
                    <a:p>
                      <a:pPr>
                        <a:spcAft>
                          <a:spcPts val="0"/>
                        </a:spcAft>
                      </a:pPr>
                      <a:r>
                        <a:rPr lang="fr-FR" sz="1200" kern="150" dirty="0">
                          <a:effectLst/>
                        </a:rPr>
                        <a:t>- montrer qu’agir en « fille » ou en « garçon » est une construction de la société</a:t>
                      </a:r>
                    </a:p>
                    <a:p>
                      <a:pPr>
                        <a:spcAft>
                          <a:spcPts val="0"/>
                        </a:spcAft>
                      </a:pPr>
                      <a:r>
                        <a:rPr lang="fr-FR" sz="1200" kern="150" dirty="0">
                          <a:effectLst/>
                        </a:rPr>
                        <a:t> </a:t>
                      </a:r>
                    </a:p>
                    <a:p>
                      <a:pPr>
                        <a:spcAft>
                          <a:spcPts val="0"/>
                        </a:spcAft>
                      </a:pPr>
                      <a:r>
                        <a:rPr lang="fr-FR" sz="1200" kern="150" dirty="0">
                          <a:effectLst/>
                        </a:rPr>
                        <a:t>- la question du « genre »</a:t>
                      </a:r>
                    </a:p>
                    <a:p>
                      <a:pPr>
                        <a:spcAft>
                          <a:spcPts val="0"/>
                        </a:spcAft>
                      </a:pPr>
                      <a:r>
                        <a:rPr lang="fr-FR" sz="1200" kern="150" dirty="0">
                          <a:effectLst/>
                        </a:rPr>
                        <a:t> </a:t>
                      </a:r>
                    </a:p>
                    <a:p>
                      <a:pPr>
                        <a:spcAft>
                          <a:spcPts val="0"/>
                        </a:spcAft>
                      </a:pPr>
                      <a:r>
                        <a:rPr lang="fr-FR" sz="1200" kern="150" dirty="0">
                          <a:effectLst/>
                        </a:rPr>
                        <a:t>- développer l’esprit critique face à des documents/objets du quotidien</a:t>
                      </a:r>
                    </a:p>
                    <a:p>
                      <a:pPr>
                        <a:spcAft>
                          <a:spcPts val="0"/>
                        </a:spcAft>
                      </a:pPr>
                      <a:r>
                        <a:rPr lang="fr-FR" sz="1200" kern="150" dirty="0">
                          <a:effectLst/>
                        </a:rPr>
                        <a:t>- analyse et représentation des données</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0000"/>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744673231"/>
              </p:ext>
            </p:extLst>
          </p:nvPr>
        </p:nvGraphicFramePr>
        <p:xfrm>
          <a:off x="94020" y="487207"/>
          <a:ext cx="11700414" cy="1715770"/>
        </p:xfrm>
        <a:graphic>
          <a:graphicData uri="http://schemas.openxmlformats.org/drawingml/2006/table">
            <a:tbl>
              <a:tblPr>
                <a:tableStyleId>{5C22544A-7EE6-4342-B048-85BDC9FD1C3A}</a:tableStyleId>
              </a:tblPr>
              <a:tblGrid>
                <a:gridCol w="635757">
                  <a:extLst>
                    <a:ext uri="{9D8B030D-6E8A-4147-A177-3AD203B41FA5}">
                      <a16:colId xmlns:a16="http://schemas.microsoft.com/office/drawing/2014/main" val="20000"/>
                    </a:ext>
                  </a:extLst>
                </a:gridCol>
                <a:gridCol w="815688">
                  <a:extLst>
                    <a:ext uri="{9D8B030D-6E8A-4147-A177-3AD203B41FA5}">
                      <a16:colId xmlns:a16="http://schemas.microsoft.com/office/drawing/2014/main" val="20001"/>
                    </a:ext>
                  </a:extLst>
                </a:gridCol>
                <a:gridCol w="3998869">
                  <a:extLst>
                    <a:ext uri="{9D8B030D-6E8A-4147-A177-3AD203B41FA5}">
                      <a16:colId xmlns:a16="http://schemas.microsoft.com/office/drawing/2014/main" val="20002"/>
                    </a:ext>
                  </a:extLst>
                </a:gridCol>
                <a:gridCol w="2882399">
                  <a:extLst>
                    <a:ext uri="{9D8B030D-6E8A-4147-A177-3AD203B41FA5}">
                      <a16:colId xmlns:a16="http://schemas.microsoft.com/office/drawing/2014/main" val="20003"/>
                    </a:ext>
                  </a:extLst>
                </a:gridCol>
                <a:gridCol w="3367701">
                  <a:extLst>
                    <a:ext uri="{9D8B030D-6E8A-4147-A177-3AD203B41FA5}">
                      <a16:colId xmlns:a16="http://schemas.microsoft.com/office/drawing/2014/main" val="20004"/>
                    </a:ext>
                  </a:extLst>
                </a:gridCol>
              </a:tblGrid>
              <a:tr h="1364177">
                <a:tc>
                  <a:txBody>
                    <a:bodyPr/>
                    <a:lstStyle/>
                    <a:p>
                      <a:pPr algn="ctr">
                        <a:spcAft>
                          <a:spcPts val="0"/>
                        </a:spcAft>
                      </a:pPr>
                      <a:r>
                        <a:rPr lang="fr-FR" sz="1400" kern="150" dirty="0">
                          <a:effectLst/>
                        </a:rPr>
                        <a:t> </a:t>
                      </a:r>
                    </a:p>
                    <a:p>
                      <a:pPr algn="ctr">
                        <a:spcAft>
                          <a:spcPts val="0"/>
                        </a:spcAft>
                      </a:pPr>
                      <a:r>
                        <a:rPr lang="fr-FR" sz="1400" kern="150" dirty="0">
                          <a:effectLst/>
                        </a:rPr>
                        <a:t>6</a:t>
                      </a:r>
                      <a:r>
                        <a:rPr lang="fr-FR" sz="1400" kern="150" baseline="30000" dirty="0">
                          <a:effectLst/>
                        </a:rPr>
                        <a:t>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HISTOIRE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200" kern="150" dirty="0">
                          <a:effectLst/>
                        </a:rPr>
                        <a:t> </a:t>
                      </a:r>
                    </a:p>
                    <a:p>
                      <a:pPr algn="ctr">
                        <a:spcAft>
                          <a:spcPts val="0"/>
                        </a:spcAft>
                      </a:pPr>
                      <a:r>
                        <a:rPr lang="fr-FR" sz="1400" kern="150" dirty="0">
                          <a:effectLst/>
                        </a:rPr>
                        <a:t>La représentation des femmes durant l’Antiquité : étude des divinités féminines grecques et romaines</a:t>
                      </a:r>
                    </a:p>
                    <a:p>
                      <a:pPr algn="ctr">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spcAft>
                          <a:spcPts val="0"/>
                        </a:spcAft>
                      </a:pPr>
                      <a:r>
                        <a:rPr lang="fr-FR" sz="1000" kern="150" dirty="0">
                          <a:effectLst/>
                        </a:rPr>
                        <a:t> </a:t>
                      </a:r>
                      <a:endParaRPr lang="fr-FR" sz="1200" kern="150" dirty="0">
                        <a:effectLst/>
                      </a:endParaRPr>
                    </a:p>
                    <a:p>
                      <a:pPr marL="342900" lvl="0" indent="-342900">
                        <a:spcAft>
                          <a:spcPts val="0"/>
                        </a:spcAft>
                        <a:buFont typeface="Wingdings" panose="05000000000000000000" pitchFamily="2" charset="2"/>
                        <a:buChar char=""/>
                      </a:pPr>
                      <a:r>
                        <a:rPr lang="fr-FR" sz="1400" kern="150" dirty="0">
                          <a:effectLst/>
                        </a:rPr>
                        <a:t>Étude des déesses de la mythologie grecque et de la mythologie romaine</a:t>
                      </a:r>
                    </a:p>
                    <a:p>
                      <a:pPr>
                        <a:spcAft>
                          <a:spcPts val="0"/>
                        </a:spcAft>
                      </a:pPr>
                      <a:r>
                        <a:rPr lang="fr-FR" sz="1400" kern="150" dirty="0">
                          <a:effectLst/>
                        </a:rPr>
                        <a:t> </a:t>
                      </a:r>
                    </a:p>
                    <a:p>
                      <a:pPr>
                        <a:spcAft>
                          <a:spcPts val="0"/>
                        </a:spcAft>
                      </a:pPr>
                      <a:r>
                        <a:rPr lang="fr-FR" sz="10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spcAft>
                          <a:spcPts val="0"/>
                        </a:spcAft>
                      </a:pPr>
                      <a:r>
                        <a:rPr lang="fr-FR" sz="1200" kern="150" dirty="0">
                          <a:effectLst/>
                        </a:rPr>
                        <a:t> </a:t>
                      </a:r>
                    </a:p>
                    <a:p>
                      <a:pPr>
                        <a:spcAft>
                          <a:spcPts val="0"/>
                        </a:spcAft>
                      </a:pPr>
                      <a:r>
                        <a:rPr lang="fr-FR" sz="1200" kern="150" dirty="0">
                          <a:effectLst/>
                        </a:rPr>
                        <a:t>- réalisation d’affiches</a:t>
                      </a:r>
                    </a:p>
                    <a:p>
                      <a:pPr>
                        <a:spcAft>
                          <a:spcPts val="0"/>
                        </a:spcAft>
                      </a:pPr>
                      <a:r>
                        <a:rPr lang="fr-FR" sz="1200" kern="150" dirty="0">
                          <a:effectLst/>
                        </a:rPr>
                        <a:t> </a:t>
                      </a:r>
                    </a:p>
                    <a:p>
                      <a:pPr>
                        <a:spcAft>
                          <a:spcPts val="0"/>
                        </a:spcAft>
                      </a:pPr>
                      <a:r>
                        <a:rPr lang="fr-FR" sz="1200" kern="150" dirty="0">
                          <a:effectLst/>
                        </a:rPr>
                        <a:t>- raconter un mythe mettant en scène une personnalité féminine</a:t>
                      </a:r>
                    </a:p>
                    <a:p>
                      <a:pPr>
                        <a:spcAft>
                          <a:spcPts val="0"/>
                        </a:spcAft>
                      </a:pPr>
                      <a:r>
                        <a:rPr lang="fr-FR" sz="1200" kern="150" dirty="0">
                          <a:effectLst/>
                        </a:rPr>
                        <a:t> </a:t>
                      </a:r>
                    </a:p>
                    <a:p>
                      <a:pPr>
                        <a:spcAft>
                          <a:spcPts val="0"/>
                        </a:spcAft>
                      </a:pPr>
                      <a:r>
                        <a:rPr lang="fr-FR" sz="1200" kern="150" dirty="0">
                          <a:effectLst/>
                        </a:rPr>
                        <a:t>- étude de leur rôle dans les sociétés grecque et romaine</a:t>
                      </a:r>
                    </a:p>
                    <a:p>
                      <a:pPr>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0000"/>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510369950"/>
              </p:ext>
            </p:extLst>
          </p:nvPr>
        </p:nvGraphicFramePr>
        <p:xfrm>
          <a:off x="94020" y="4846795"/>
          <a:ext cx="11700414" cy="1088461"/>
        </p:xfrm>
        <a:graphic>
          <a:graphicData uri="http://schemas.openxmlformats.org/drawingml/2006/table">
            <a:tbl>
              <a:tblPr>
                <a:tableStyleId>{5C22544A-7EE6-4342-B048-85BDC9FD1C3A}</a:tableStyleId>
              </a:tblPr>
              <a:tblGrid>
                <a:gridCol w="635757">
                  <a:extLst>
                    <a:ext uri="{9D8B030D-6E8A-4147-A177-3AD203B41FA5}">
                      <a16:colId xmlns:a16="http://schemas.microsoft.com/office/drawing/2014/main" val="20000"/>
                    </a:ext>
                  </a:extLst>
                </a:gridCol>
                <a:gridCol w="1472510">
                  <a:extLst>
                    <a:ext uri="{9D8B030D-6E8A-4147-A177-3AD203B41FA5}">
                      <a16:colId xmlns:a16="http://schemas.microsoft.com/office/drawing/2014/main" val="20001"/>
                    </a:ext>
                  </a:extLst>
                </a:gridCol>
                <a:gridCol w="1738648">
                  <a:extLst>
                    <a:ext uri="{9D8B030D-6E8A-4147-A177-3AD203B41FA5}">
                      <a16:colId xmlns:a16="http://schemas.microsoft.com/office/drawing/2014/main" val="20002"/>
                    </a:ext>
                  </a:extLst>
                </a:gridCol>
                <a:gridCol w="3773510">
                  <a:extLst>
                    <a:ext uri="{9D8B030D-6E8A-4147-A177-3AD203B41FA5}">
                      <a16:colId xmlns:a16="http://schemas.microsoft.com/office/drawing/2014/main" val="20003"/>
                    </a:ext>
                  </a:extLst>
                </a:gridCol>
                <a:gridCol w="4079989">
                  <a:extLst>
                    <a:ext uri="{9D8B030D-6E8A-4147-A177-3AD203B41FA5}">
                      <a16:colId xmlns:a16="http://schemas.microsoft.com/office/drawing/2014/main" val="20004"/>
                    </a:ext>
                  </a:extLst>
                </a:gridCol>
              </a:tblGrid>
              <a:tr h="1088461">
                <a:tc>
                  <a:txBody>
                    <a:bodyPr/>
                    <a:lstStyle/>
                    <a:p>
                      <a:pPr algn="ctr">
                        <a:spcAft>
                          <a:spcPts val="0"/>
                        </a:spcAft>
                      </a:pPr>
                      <a:r>
                        <a:rPr lang="fr-FR" sz="1400" kern="150" dirty="0">
                          <a:effectLst/>
                        </a:rPr>
                        <a:t> </a:t>
                      </a:r>
                    </a:p>
                    <a:p>
                      <a:pPr algn="ctr">
                        <a:spcAft>
                          <a:spcPts val="0"/>
                        </a:spcAft>
                      </a:pPr>
                      <a:r>
                        <a:rPr lang="fr-FR" sz="1400" kern="150" dirty="0">
                          <a:effectLst/>
                        </a:rPr>
                        <a:t>5e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GEOGRAPHIE</a:t>
                      </a:r>
                    </a:p>
                    <a:p>
                      <a:pPr algn="ctr">
                        <a:spcAft>
                          <a:spcPts val="0"/>
                        </a:spcAft>
                      </a:pPr>
                      <a:r>
                        <a:rPr lang="fr-FR" sz="1400" kern="150" dirty="0">
                          <a:effectLst/>
                        </a:rPr>
                        <a:t> </a:t>
                      </a:r>
                    </a:p>
                    <a:p>
                      <a:pPr algn="ctr">
                        <a:spcAft>
                          <a:spcPts val="0"/>
                        </a:spcAft>
                      </a:pPr>
                      <a:r>
                        <a:rPr lang="fr-FR" sz="1400" kern="150" dirty="0">
                          <a:effectLst/>
                        </a:rPr>
                        <a:t>EMC</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L’accès à la scolarité</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200" kern="150" dirty="0">
                          <a:effectLst/>
                        </a:rPr>
                        <a:t> </a:t>
                      </a:r>
                    </a:p>
                    <a:p>
                      <a:pPr algn="ctr">
                        <a:spcAft>
                          <a:spcPts val="0"/>
                        </a:spcAft>
                      </a:pPr>
                      <a:r>
                        <a:rPr lang="fr-FR" sz="1200" kern="150" dirty="0">
                          <a:effectLst/>
                        </a:rPr>
                        <a:t>Étude comparative entre différents états sur l’accès  à l’école et aux études des enfants, en fonction de leur sexe</a:t>
                      </a:r>
                    </a:p>
                    <a:p>
                      <a:pPr algn="ctr">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spcAft>
                          <a:spcPts val="0"/>
                        </a:spcAft>
                      </a:pPr>
                      <a:r>
                        <a:rPr lang="fr-FR" sz="1200" kern="150" dirty="0">
                          <a:effectLst/>
                        </a:rPr>
                        <a:t> </a:t>
                      </a:r>
                    </a:p>
                    <a:p>
                      <a:pPr>
                        <a:spcAft>
                          <a:spcPts val="0"/>
                        </a:spcAft>
                      </a:pPr>
                      <a:r>
                        <a:rPr lang="fr-FR" sz="1200" kern="150" dirty="0">
                          <a:effectLst/>
                        </a:rPr>
                        <a:t>- comparaison des pays en fonction de leur niveau de richesse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0000"/>
                  </a:ext>
                </a:extLst>
              </a:tr>
            </a:tbl>
          </a:graphicData>
        </a:graphic>
      </p:graphicFrame>
      <p:sp>
        <p:nvSpPr>
          <p:cNvPr id="9" name="Rectangle 2"/>
          <p:cNvSpPr>
            <a:spLocks noChangeArrowheads="1"/>
          </p:cNvSpPr>
          <p:nvPr/>
        </p:nvSpPr>
        <p:spPr bwMode="auto">
          <a:xfrm>
            <a:off x="95909" y="4102396"/>
            <a:ext cx="11379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b="1" i="0" u="none" strike="noStrike" cap="none" normalizeH="0" baseline="0" dirty="0">
              <a:ln>
                <a:noFill/>
              </a:ln>
              <a:solidFill>
                <a:schemeClr val="tx1"/>
              </a:solidFill>
              <a:effectLst/>
              <a:ea typeface="NSimSun" panose="0201060903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a:ln>
                  <a:noFill/>
                </a:ln>
                <a:solidFill>
                  <a:schemeClr val="tx1"/>
                </a:solidFill>
                <a:effectLst/>
                <a:ea typeface="NSimSun" panose="02010609030101010101" pitchFamily="49" charset="-122"/>
                <a:cs typeface="Arial" panose="020B0604020202020204" pitchFamily="34" charset="0"/>
              </a:rPr>
              <a:t>Niveau 5e</a:t>
            </a:r>
            <a:endParaRPr kumimoji="0" lang="fr-FR" altLang="zh-CN"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p:nvPr/>
        </p:nvSpPr>
        <p:spPr>
          <a:xfrm>
            <a:off x="95909" y="117875"/>
            <a:ext cx="1137940" cy="369332"/>
          </a:xfrm>
          <a:prstGeom prst="rect">
            <a:avLst/>
          </a:prstGeom>
        </p:spPr>
        <p:txBody>
          <a:bodyPr wrap="none">
            <a:spAutoFit/>
          </a:bodyPr>
          <a:lstStyle/>
          <a:p>
            <a:pPr algn="ctr">
              <a:spcAft>
                <a:spcPts val="0"/>
              </a:spcAft>
            </a:pPr>
            <a:r>
              <a:rPr lang="fr-FR" b="1" kern="150" dirty="0">
                <a:latin typeface="Calibri" panose="020F0502020204030204" pitchFamily="34" charset="0"/>
                <a:ea typeface="NSimSun" panose="02010609030101010101" pitchFamily="49" charset="-122"/>
                <a:cs typeface="Arial" panose="020B0604020202020204" pitchFamily="34" charset="0"/>
              </a:rPr>
              <a:t>Niveau 6e</a:t>
            </a:r>
            <a:endParaRPr lang="fr-FR"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3883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360608"/>
            <a:ext cx="11977352" cy="6310648"/>
          </a:xfrm>
          <a:prstGeom prst="rect">
            <a:avLst/>
          </a:prstGeom>
          <a:noFill/>
        </p:spPr>
        <p:txBody>
          <a:bodyPr wrap="square" rtlCol="0">
            <a:spAutoFit/>
          </a:bodyPr>
          <a:lstStyle/>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019264145"/>
              </p:ext>
            </p:extLst>
          </p:nvPr>
        </p:nvGraphicFramePr>
        <p:xfrm>
          <a:off x="193182" y="536284"/>
          <a:ext cx="11783534" cy="2517140"/>
        </p:xfrm>
        <a:graphic>
          <a:graphicData uri="http://schemas.openxmlformats.org/drawingml/2006/table">
            <a:tbl>
              <a:tblPr>
                <a:tableStyleId>{5C22544A-7EE6-4342-B048-85BDC9FD1C3A}</a:tableStyleId>
              </a:tblPr>
              <a:tblGrid>
                <a:gridCol w="640273">
                  <a:extLst>
                    <a:ext uri="{9D8B030D-6E8A-4147-A177-3AD203B41FA5}">
                      <a16:colId xmlns:a16="http://schemas.microsoft.com/office/drawing/2014/main" val="20000"/>
                    </a:ext>
                  </a:extLst>
                </a:gridCol>
                <a:gridCol w="1615494">
                  <a:extLst>
                    <a:ext uri="{9D8B030D-6E8A-4147-A177-3AD203B41FA5}">
                      <a16:colId xmlns:a16="http://schemas.microsoft.com/office/drawing/2014/main" val="20001"/>
                    </a:ext>
                  </a:extLst>
                </a:gridCol>
                <a:gridCol w="3234405">
                  <a:extLst>
                    <a:ext uri="{9D8B030D-6E8A-4147-A177-3AD203B41FA5}">
                      <a16:colId xmlns:a16="http://schemas.microsoft.com/office/drawing/2014/main" val="20002"/>
                    </a:ext>
                  </a:extLst>
                </a:gridCol>
                <a:gridCol w="3225291">
                  <a:extLst>
                    <a:ext uri="{9D8B030D-6E8A-4147-A177-3AD203B41FA5}">
                      <a16:colId xmlns:a16="http://schemas.microsoft.com/office/drawing/2014/main" val="20003"/>
                    </a:ext>
                  </a:extLst>
                </a:gridCol>
                <a:gridCol w="3068071">
                  <a:extLst>
                    <a:ext uri="{9D8B030D-6E8A-4147-A177-3AD203B41FA5}">
                      <a16:colId xmlns:a16="http://schemas.microsoft.com/office/drawing/2014/main" val="20004"/>
                    </a:ext>
                  </a:extLst>
                </a:gridCol>
              </a:tblGrid>
              <a:tr h="0">
                <a:tc>
                  <a:txBody>
                    <a:bodyPr/>
                    <a:lstStyle/>
                    <a:p>
                      <a:pPr algn="ctr">
                        <a:spcAft>
                          <a:spcPts val="0"/>
                        </a:spcAft>
                      </a:pPr>
                      <a:r>
                        <a:rPr lang="fr-FR" sz="1400" kern="150" dirty="0">
                          <a:effectLst/>
                        </a:rPr>
                        <a:t> </a:t>
                      </a:r>
                    </a:p>
                    <a:p>
                      <a:pPr algn="ctr">
                        <a:spcAft>
                          <a:spcPts val="0"/>
                        </a:spcAft>
                      </a:pPr>
                      <a:r>
                        <a:rPr lang="fr-FR" sz="1400" kern="150" dirty="0">
                          <a:effectLst/>
                        </a:rPr>
                        <a:t>4</a:t>
                      </a:r>
                      <a:r>
                        <a:rPr lang="fr-FR" sz="1400" kern="150" baseline="30000" dirty="0">
                          <a:effectLst/>
                        </a:rPr>
                        <a:t>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HISTOIRE </a:t>
                      </a:r>
                    </a:p>
                    <a:p>
                      <a:pPr algn="ctr">
                        <a:spcAft>
                          <a:spcPts val="0"/>
                        </a:spcAft>
                      </a:pPr>
                      <a:r>
                        <a:rPr lang="fr-FR" sz="1400" kern="150" dirty="0">
                          <a:effectLst/>
                        </a:rPr>
                        <a:t>&amp; MATHS</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Être une femme au XIXe siècle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Dresser le portrait d’une personne féministe au XIXe siècle en France</a:t>
                      </a:r>
                      <a:endParaRPr lang="fr-FR" sz="1200" kern="150" dirty="0">
                        <a:effectLst/>
                        <a:latin typeface="Symbol" panose="05050102010706020507" pitchFamily="18" charset="2"/>
                        <a:ea typeface="NSimSun" panose="02010609030101010101" pitchFamily="49" charset="-122"/>
                        <a:cs typeface="Arial" panose="020B0604020202020204" pitchFamily="34" charset="0"/>
                      </a:endParaRPr>
                    </a:p>
                  </a:txBody>
                  <a:tcPr marL="34925" marR="34925" marT="34925" marB="34925"/>
                </a:tc>
                <a:tc>
                  <a:txBody>
                    <a:bodyPr/>
                    <a:lstStyle/>
                    <a:p>
                      <a:pPr algn="just">
                        <a:spcAft>
                          <a:spcPts val="0"/>
                        </a:spcAft>
                      </a:pPr>
                      <a:r>
                        <a:rPr lang="fr-FR" sz="1200" kern="150">
                          <a:effectLst/>
                        </a:rPr>
                        <a:t> </a:t>
                      </a:r>
                    </a:p>
                    <a:p>
                      <a:pPr>
                        <a:spcAft>
                          <a:spcPts val="0"/>
                        </a:spcAft>
                      </a:pPr>
                      <a:r>
                        <a:rPr lang="fr-FR" sz="1200" kern="150">
                          <a:effectLst/>
                        </a:rPr>
                        <a:t>- travailler sur l’évolution du droit des femmes au XIXe siècle</a:t>
                      </a:r>
                    </a:p>
                    <a:p>
                      <a:pPr algn="just">
                        <a:spcAft>
                          <a:spcPts val="0"/>
                        </a:spcAft>
                      </a:pPr>
                      <a:r>
                        <a:rPr lang="fr-FR" sz="1200" kern="150">
                          <a:effectLst/>
                        </a:rPr>
                        <a:t> </a:t>
                      </a:r>
                    </a:p>
                    <a:p>
                      <a:pPr algn="just">
                        <a:spcAft>
                          <a:spcPts val="0"/>
                        </a:spcAft>
                      </a:pPr>
                      <a:r>
                        <a:rPr lang="fr-FR" sz="1200" kern="150">
                          <a:effectLst/>
                        </a:rPr>
                        <a:t> </a:t>
                      </a:r>
                      <a:endParaRPr lang="fr-FR" sz="1200" kern="15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0000"/>
                  </a:ext>
                </a:extLst>
              </a:tr>
              <a:tr h="0">
                <a:tc>
                  <a:txBody>
                    <a:bodyPr/>
                    <a:lstStyle/>
                    <a:p>
                      <a:pPr algn="ctr">
                        <a:spcAft>
                          <a:spcPts val="0"/>
                        </a:spcAft>
                      </a:pPr>
                      <a:r>
                        <a:rPr lang="fr-FR" sz="1400" kern="150" dirty="0">
                          <a:effectLst/>
                        </a:rPr>
                        <a:t> </a:t>
                      </a:r>
                    </a:p>
                    <a:p>
                      <a:pPr algn="ctr">
                        <a:spcAft>
                          <a:spcPts val="0"/>
                        </a:spcAft>
                      </a:pPr>
                      <a:r>
                        <a:rPr lang="fr-FR" sz="1400" kern="150" dirty="0">
                          <a:effectLst/>
                        </a:rPr>
                        <a:t>4</a:t>
                      </a:r>
                      <a:r>
                        <a:rPr lang="fr-FR" sz="1400" kern="150" baseline="30000" dirty="0">
                          <a:effectLst/>
                        </a:rPr>
                        <a:t>e</a:t>
                      </a:r>
                      <a:r>
                        <a:rPr lang="fr-FR" sz="1400" kern="150" dirty="0">
                          <a:effectLst/>
                        </a:rPr>
                        <a:t>  </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a:effectLst/>
                        </a:rPr>
                        <a:t> </a:t>
                      </a:r>
                    </a:p>
                    <a:p>
                      <a:pPr algn="ctr">
                        <a:spcAft>
                          <a:spcPts val="0"/>
                        </a:spcAft>
                      </a:pPr>
                      <a:r>
                        <a:rPr lang="fr-FR" sz="1400" kern="150">
                          <a:effectLst/>
                        </a:rPr>
                        <a:t>EMC</a:t>
                      </a:r>
                      <a:endParaRPr lang="fr-FR" sz="1400" kern="15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Le sexisme</a:t>
                      </a:r>
                    </a:p>
                    <a:p>
                      <a:pPr algn="ctr">
                        <a:spcAft>
                          <a:spcPts val="0"/>
                        </a:spcAft>
                      </a:pPr>
                      <a:r>
                        <a:rPr lang="fr-FR" sz="1400" kern="150" dirty="0">
                          <a:effectLst/>
                        </a:rPr>
                        <a:t> </a:t>
                      </a:r>
                    </a:p>
                    <a:p>
                      <a:pPr algn="ctr">
                        <a:spcAft>
                          <a:spcPts val="0"/>
                        </a:spcAft>
                      </a:pPr>
                      <a:r>
                        <a:rPr lang="fr-FR" sz="1400" kern="150" dirty="0">
                          <a:effectLst/>
                        </a:rPr>
                        <a:t>De la mère à la femme objet : une vision très masculine des femmes ?</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Étude de l’évolution de la vision de la femme au travers de la publicité</a:t>
                      </a:r>
                      <a:endParaRPr lang="fr-FR" sz="1200" kern="150" dirty="0">
                        <a:effectLst/>
                        <a:latin typeface="Symbol" panose="05050102010706020507" pitchFamily="18" charset="2"/>
                        <a:ea typeface="NSimSun" panose="02010609030101010101" pitchFamily="49" charset="-122"/>
                        <a:cs typeface="Arial" panose="020B0604020202020204" pitchFamily="34" charset="0"/>
                      </a:endParaRPr>
                    </a:p>
                  </a:txBody>
                  <a:tcPr marL="34925" marR="34925" marT="34925" marB="34925"/>
                </a:tc>
                <a:tc>
                  <a:txBody>
                    <a:bodyPr/>
                    <a:lstStyle/>
                    <a:p>
                      <a:pPr algn="just">
                        <a:spcAft>
                          <a:spcPts val="0"/>
                        </a:spcAft>
                      </a:pPr>
                      <a:r>
                        <a:rPr lang="fr-FR" sz="1200" kern="150" dirty="0">
                          <a:effectLst/>
                        </a:rPr>
                        <a:t> </a:t>
                      </a:r>
                    </a:p>
                    <a:p>
                      <a:pPr>
                        <a:spcAft>
                          <a:spcPts val="0"/>
                        </a:spcAft>
                      </a:pPr>
                      <a:r>
                        <a:rPr lang="fr-FR" sz="1200" kern="150" dirty="0">
                          <a:effectLst/>
                        </a:rPr>
                        <a:t>- mettre en évidence les stéréotypes liés aux femmes et visionnés par tous</a:t>
                      </a:r>
                    </a:p>
                    <a:p>
                      <a:pPr algn="just">
                        <a:spcAft>
                          <a:spcPts val="0"/>
                        </a:spcAft>
                      </a:pPr>
                      <a:r>
                        <a:rPr lang="fr-FR" sz="1200" kern="150" dirty="0">
                          <a:effectLst/>
                        </a:rPr>
                        <a:t> </a:t>
                      </a:r>
                    </a:p>
                    <a:p>
                      <a:pPr>
                        <a:spcAft>
                          <a:spcPts val="0"/>
                        </a:spcAft>
                      </a:pPr>
                      <a:r>
                        <a:rPr lang="fr-FR" sz="1200" kern="150" dirty="0">
                          <a:effectLst/>
                        </a:rPr>
                        <a:t>- aborder la question de la caricature</a:t>
                      </a:r>
                    </a:p>
                    <a:p>
                      <a:pPr algn="just">
                        <a:spcAft>
                          <a:spcPts val="0"/>
                        </a:spcAft>
                      </a:pPr>
                      <a:r>
                        <a:rPr lang="fr-FR" sz="1200" kern="150" dirty="0">
                          <a:effectLst/>
                        </a:rPr>
                        <a:t> </a:t>
                      </a:r>
                    </a:p>
                    <a:p>
                      <a:pPr>
                        <a:spcAft>
                          <a:spcPts val="0"/>
                        </a:spcAft>
                      </a:pPr>
                      <a:r>
                        <a:rPr lang="fr-FR" sz="1200" kern="150" dirty="0">
                          <a:effectLst/>
                        </a:rPr>
                        <a:t>- analyse d’une image</a:t>
                      </a:r>
                    </a:p>
                    <a:p>
                      <a:pPr algn="just">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93183" y="60776"/>
            <a:ext cx="1099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a:ln>
                  <a:noFill/>
                </a:ln>
                <a:solidFill>
                  <a:schemeClr val="tx1"/>
                </a:solidFill>
                <a:effectLst/>
                <a:latin typeface="Calibri" panose="020F0502020204030204" pitchFamily="34" charset="0"/>
                <a:ea typeface="NSimSun" panose="02010609030101010101" pitchFamily="49" charset="-122"/>
                <a:cs typeface="Arial" panose="020B0604020202020204" pitchFamily="34" charset="0"/>
              </a:rPr>
              <a:t>Niveau 4</a:t>
            </a:r>
            <a:r>
              <a:rPr kumimoji="0" lang="fr-FR" altLang="zh-CN" b="1" i="0" u="none" strike="noStrike" cap="none" normalizeH="0" baseline="30000" dirty="0">
                <a:ln>
                  <a:noFill/>
                </a:ln>
                <a:solidFill>
                  <a:schemeClr val="tx1"/>
                </a:solidFill>
                <a:effectLst/>
                <a:latin typeface="Calibri" panose="020F0502020204030204" pitchFamily="34" charset="0"/>
                <a:ea typeface="NSimSun" panose="02010609030101010101" pitchFamily="49" charset="-122"/>
                <a:cs typeface="Arial" panose="020B0604020202020204" pitchFamily="34" charset="0"/>
              </a:rPr>
              <a:t>e</a:t>
            </a:r>
            <a:endParaRPr kumimoji="0" lang="fr-FR" altLang="zh-CN"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7937316"/>
              </p:ext>
            </p:extLst>
          </p:nvPr>
        </p:nvGraphicFramePr>
        <p:xfrm>
          <a:off x="192547" y="3612875"/>
          <a:ext cx="11784169" cy="2995930"/>
        </p:xfrm>
        <a:graphic>
          <a:graphicData uri="http://schemas.openxmlformats.org/drawingml/2006/table">
            <a:tbl>
              <a:tblPr>
                <a:tableStyleId>{5C22544A-7EE6-4342-B048-85BDC9FD1C3A}</a:tableStyleId>
              </a:tblPr>
              <a:tblGrid>
                <a:gridCol w="514747">
                  <a:extLst>
                    <a:ext uri="{9D8B030D-6E8A-4147-A177-3AD203B41FA5}">
                      <a16:colId xmlns:a16="http://schemas.microsoft.com/office/drawing/2014/main" val="20000"/>
                    </a:ext>
                  </a:extLst>
                </a:gridCol>
                <a:gridCol w="1558914">
                  <a:extLst>
                    <a:ext uri="{9D8B030D-6E8A-4147-A177-3AD203B41FA5}">
                      <a16:colId xmlns:a16="http://schemas.microsoft.com/office/drawing/2014/main" val="20001"/>
                    </a:ext>
                  </a:extLst>
                </a:gridCol>
                <a:gridCol w="3817200">
                  <a:extLst>
                    <a:ext uri="{9D8B030D-6E8A-4147-A177-3AD203B41FA5}">
                      <a16:colId xmlns:a16="http://schemas.microsoft.com/office/drawing/2014/main" val="20002"/>
                    </a:ext>
                  </a:extLst>
                </a:gridCol>
                <a:gridCol w="2977221">
                  <a:extLst>
                    <a:ext uri="{9D8B030D-6E8A-4147-A177-3AD203B41FA5}">
                      <a16:colId xmlns:a16="http://schemas.microsoft.com/office/drawing/2014/main" val="20003"/>
                    </a:ext>
                  </a:extLst>
                </a:gridCol>
                <a:gridCol w="2916087">
                  <a:extLst>
                    <a:ext uri="{9D8B030D-6E8A-4147-A177-3AD203B41FA5}">
                      <a16:colId xmlns:a16="http://schemas.microsoft.com/office/drawing/2014/main" val="20004"/>
                    </a:ext>
                  </a:extLst>
                </a:gridCol>
              </a:tblGrid>
              <a:tr h="1793163">
                <a:tc>
                  <a:txBody>
                    <a:bodyPr/>
                    <a:lstStyle/>
                    <a:p>
                      <a:pPr algn="ctr">
                        <a:spcAft>
                          <a:spcPts val="0"/>
                        </a:spcAft>
                      </a:pPr>
                      <a:r>
                        <a:rPr lang="fr-FR" sz="1400" kern="150" dirty="0">
                          <a:effectLst/>
                        </a:rPr>
                        <a:t> </a:t>
                      </a:r>
                    </a:p>
                    <a:p>
                      <a:pPr algn="ctr">
                        <a:spcAft>
                          <a:spcPts val="0"/>
                        </a:spcAft>
                      </a:pPr>
                      <a:r>
                        <a:rPr lang="fr-FR" sz="1400" kern="150" dirty="0">
                          <a:effectLst/>
                        </a:rPr>
                        <a:t>3</a:t>
                      </a:r>
                      <a:r>
                        <a:rPr lang="fr-FR" sz="1400" kern="150" baseline="30000" dirty="0">
                          <a:effectLst/>
                        </a:rPr>
                        <a:t>e</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EMC</a:t>
                      </a:r>
                    </a:p>
                    <a:p>
                      <a:pPr algn="ctr">
                        <a:spcAft>
                          <a:spcPts val="0"/>
                        </a:spcAft>
                      </a:pPr>
                      <a:r>
                        <a:rPr lang="fr-FR" sz="1400" kern="150" dirty="0">
                          <a:effectLst/>
                        </a:rPr>
                        <a:t> &amp;</a:t>
                      </a:r>
                      <a:r>
                        <a:rPr lang="fr-FR" sz="1400" kern="150" baseline="0" dirty="0">
                          <a:effectLst/>
                        </a:rPr>
                        <a:t> </a:t>
                      </a:r>
                      <a:r>
                        <a:rPr lang="fr-FR" sz="1400" kern="150" dirty="0">
                          <a:effectLst/>
                        </a:rPr>
                        <a:t>ANGLAIS</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400" kern="150" dirty="0">
                          <a:effectLst/>
                        </a:rPr>
                        <a:t> </a:t>
                      </a:r>
                    </a:p>
                    <a:p>
                      <a:pPr algn="ctr">
                        <a:spcAft>
                          <a:spcPts val="0"/>
                        </a:spcAft>
                      </a:pPr>
                      <a:r>
                        <a:rPr lang="fr-FR" sz="1400" kern="150" dirty="0">
                          <a:effectLst/>
                        </a:rPr>
                        <a:t>La sexualité des femmes : </a:t>
                      </a:r>
                    </a:p>
                    <a:p>
                      <a:pPr algn="ctr">
                        <a:spcAft>
                          <a:spcPts val="0"/>
                        </a:spcAft>
                      </a:pPr>
                      <a:r>
                        <a:rPr lang="fr-FR" sz="1400" kern="150" dirty="0">
                          <a:effectLst/>
                        </a:rPr>
                        <a:t>sujet tabou ?</a:t>
                      </a:r>
                    </a:p>
                    <a:p>
                      <a:pPr algn="ctr">
                        <a:spcAft>
                          <a:spcPts val="0"/>
                        </a:spcAft>
                      </a:pPr>
                      <a:r>
                        <a:rPr lang="fr-FR" sz="1400" kern="150" dirty="0">
                          <a:effectLst/>
                        </a:rPr>
                        <a:t> </a:t>
                      </a:r>
                    </a:p>
                    <a:p>
                      <a:pPr algn="ctr">
                        <a:spcAft>
                          <a:spcPts val="0"/>
                        </a:spcAft>
                      </a:pPr>
                      <a:r>
                        <a:rPr lang="fr-FR" sz="1400" kern="150" dirty="0">
                          <a:effectLst/>
                        </a:rPr>
                        <a:t>« De la pornographie à la question du consentement : quelle place pour les femmes ? »</a:t>
                      </a:r>
                      <a:endParaRPr lang="fr-FR" sz="14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ct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Visionnage et étude de films documentaires</a:t>
                      </a:r>
                    </a:p>
                    <a:p>
                      <a:pP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 Ados : le porno à portée de clic »</a:t>
                      </a:r>
                    </a:p>
                    <a:p>
                      <a:pPr>
                        <a:spcAft>
                          <a:spcPts val="0"/>
                        </a:spcAft>
                      </a:pPr>
                      <a:r>
                        <a:rPr lang="fr-FR" sz="1200" kern="150" dirty="0">
                          <a:effectLst/>
                        </a:rPr>
                        <a:t> </a:t>
                      </a:r>
                    </a:p>
                    <a:p>
                      <a:pP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Producteur : </a:t>
                      </a:r>
                      <a:r>
                        <a:rPr lang="fr-FR" sz="1200" kern="150" dirty="0" err="1">
                          <a:effectLst/>
                        </a:rPr>
                        <a:t>Cinétévé</a:t>
                      </a:r>
                      <a:r>
                        <a:rPr lang="fr-FR" sz="1200" kern="150" dirty="0">
                          <a:effectLst/>
                        </a:rPr>
                        <a:t>, France tv éducation, </a:t>
                      </a:r>
                      <a:r>
                        <a:rPr lang="fr-FR" sz="1200" kern="150" dirty="0" err="1">
                          <a:effectLst/>
                        </a:rPr>
                        <a:t>Canopé</a:t>
                      </a:r>
                      <a:r>
                        <a:rPr lang="fr-FR" sz="1200" kern="150" dirty="0">
                          <a:effectLst/>
                        </a:rPr>
                        <a:t>, en partenariat avec la Ligue de l’enseignement et l’Observatoire de la parentalité et de l’éducation numérique (Thomas Rohmer)</a:t>
                      </a:r>
                    </a:p>
                    <a:p>
                      <a:pPr marL="228600">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tc>
                  <a:txBody>
                    <a:bodyPr/>
                    <a:lstStyle/>
                    <a:p>
                      <a:pPr algn="just">
                        <a:spcAft>
                          <a:spcPts val="0"/>
                        </a:spcAft>
                      </a:pPr>
                      <a:r>
                        <a:rPr lang="fr-FR" sz="1200" kern="150" dirty="0">
                          <a:effectLst/>
                        </a:rPr>
                        <a:t> </a:t>
                      </a:r>
                    </a:p>
                    <a:p>
                      <a:pPr>
                        <a:spcAft>
                          <a:spcPts val="0"/>
                        </a:spcAft>
                      </a:pPr>
                      <a:r>
                        <a:rPr lang="fr-FR" sz="1200" kern="150" dirty="0">
                          <a:effectLst/>
                        </a:rPr>
                        <a:t>- donner la parole aux élèves</a:t>
                      </a:r>
                    </a:p>
                    <a:p>
                      <a:pPr>
                        <a:spcAft>
                          <a:spcPts val="0"/>
                        </a:spcAft>
                      </a:pPr>
                      <a:r>
                        <a:rPr lang="fr-FR" sz="1200" kern="150" dirty="0">
                          <a:effectLst/>
                        </a:rPr>
                        <a:t> </a:t>
                      </a:r>
                    </a:p>
                    <a:p>
                      <a:pPr>
                        <a:spcAft>
                          <a:spcPts val="0"/>
                        </a:spcAft>
                      </a:pPr>
                      <a:r>
                        <a:rPr lang="fr-FR" sz="1200" kern="150" dirty="0">
                          <a:effectLst/>
                        </a:rPr>
                        <a:t>- discussion/débat en groupes </a:t>
                      </a:r>
                    </a:p>
                    <a:p>
                      <a:pPr>
                        <a:spcAft>
                          <a:spcPts val="0"/>
                        </a:spcAft>
                      </a:pPr>
                      <a:r>
                        <a:rPr lang="fr-FR" sz="1200" kern="150" dirty="0">
                          <a:effectLst/>
                        </a:rPr>
                        <a:t> </a:t>
                      </a:r>
                    </a:p>
                    <a:p>
                      <a:pPr>
                        <a:spcAft>
                          <a:spcPts val="0"/>
                        </a:spcAft>
                      </a:pPr>
                      <a:r>
                        <a:rPr lang="fr-FR" sz="1200" kern="150" dirty="0">
                          <a:effectLst/>
                        </a:rPr>
                        <a:t>- évoquer la question des relations filles/garçons et femmes/hommes.</a:t>
                      </a:r>
                    </a:p>
                    <a:p>
                      <a:pPr>
                        <a:spcAft>
                          <a:spcPts val="0"/>
                        </a:spcAft>
                      </a:pPr>
                      <a:r>
                        <a:rPr lang="fr-FR" sz="1200" kern="150" dirty="0">
                          <a:effectLst/>
                        </a:rPr>
                        <a:t> </a:t>
                      </a:r>
                    </a:p>
                    <a:p>
                      <a:pPr>
                        <a:spcAft>
                          <a:spcPts val="0"/>
                        </a:spcAft>
                      </a:pPr>
                      <a:r>
                        <a:rPr lang="fr-FR" sz="1200" kern="150" dirty="0">
                          <a:effectLst/>
                        </a:rPr>
                        <a:t>- la question du consentement</a:t>
                      </a:r>
                    </a:p>
                    <a:p>
                      <a:pPr>
                        <a:spcAft>
                          <a:spcPts val="0"/>
                        </a:spcAft>
                      </a:pPr>
                      <a:r>
                        <a:rPr lang="fr-FR" sz="1200" kern="150" dirty="0">
                          <a:effectLst/>
                        </a:rPr>
                        <a:t> </a:t>
                      </a:r>
                    </a:p>
                    <a:p>
                      <a:pPr>
                        <a:spcAft>
                          <a:spcPts val="0"/>
                        </a:spcAft>
                      </a:pPr>
                      <a:r>
                        <a:rPr lang="fr-FR" sz="1200" kern="150" dirty="0">
                          <a:effectLst/>
                        </a:rPr>
                        <a:t> </a:t>
                      </a:r>
                    </a:p>
                    <a:p>
                      <a:pPr>
                        <a:spcAft>
                          <a:spcPts val="0"/>
                        </a:spcAft>
                      </a:pPr>
                      <a:r>
                        <a:rPr lang="fr-FR" sz="1200" kern="150" dirty="0">
                          <a:effectLst/>
                        </a:rPr>
                        <a:t> </a:t>
                      </a:r>
                    </a:p>
                    <a:p>
                      <a:pPr algn="just">
                        <a:spcAft>
                          <a:spcPts val="0"/>
                        </a:spcAft>
                      </a:pPr>
                      <a:r>
                        <a:rPr lang="fr-FR" sz="1200" kern="150" dirty="0">
                          <a:effectLst/>
                        </a:rPr>
                        <a:t> </a:t>
                      </a:r>
                    </a:p>
                    <a:p>
                      <a:pPr algn="just">
                        <a:spcAft>
                          <a:spcPts val="0"/>
                        </a:spcAft>
                      </a:pPr>
                      <a:r>
                        <a:rPr lang="fr-FR" sz="1200" kern="150" dirty="0">
                          <a:effectLst/>
                        </a:rPr>
                        <a:t> </a:t>
                      </a:r>
                    </a:p>
                    <a:p>
                      <a:pPr algn="just">
                        <a:spcAft>
                          <a:spcPts val="0"/>
                        </a:spcAft>
                      </a:pPr>
                      <a:r>
                        <a:rPr lang="fr-FR" sz="1200" kern="150" dirty="0">
                          <a:effectLst/>
                        </a:rPr>
                        <a:t> </a:t>
                      </a:r>
                    </a:p>
                    <a:p>
                      <a:pPr algn="just">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4925" marR="34925" marT="34925" marB="34925"/>
                </a:tc>
                <a:extLst>
                  <a:ext uri="{0D108BD9-81ED-4DB2-BD59-A6C34878D82A}">
                    <a16:rowId xmlns:a16="http://schemas.microsoft.com/office/drawing/2014/main" val="10000"/>
                  </a:ext>
                </a:extLst>
              </a:tr>
            </a:tbl>
          </a:graphicData>
        </a:graphic>
      </p:graphicFrame>
      <p:sp>
        <p:nvSpPr>
          <p:cNvPr id="7" name="Rectangle 2"/>
          <p:cNvSpPr>
            <a:spLocks noChangeArrowheads="1"/>
          </p:cNvSpPr>
          <p:nvPr/>
        </p:nvSpPr>
        <p:spPr bwMode="auto">
          <a:xfrm>
            <a:off x="192547" y="3190338"/>
            <a:ext cx="1099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a:ln>
                  <a:noFill/>
                </a:ln>
                <a:solidFill>
                  <a:schemeClr val="tx1"/>
                </a:solidFill>
                <a:effectLst/>
                <a:latin typeface="Calibri" panose="020F0502020204030204" pitchFamily="34" charset="0"/>
                <a:ea typeface="NSimSun" panose="02010609030101010101" pitchFamily="49" charset="-122"/>
                <a:cs typeface="Arial" panose="020B0604020202020204" pitchFamily="34" charset="0"/>
              </a:rPr>
              <a:t>Niveau 3</a:t>
            </a:r>
            <a:r>
              <a:rPr kumimoji="0" lang="fr-FR" altLang="zh-CN" b="1" i="0" u="none" strike="noStrike" cap="none" normalizeH="0" baseline="30000" dirty="0">
                <a:ln>
                  <a:noFill/>
                </a:ln>
                <a:solidFill>
                  <a:schemeClr val="tx1"/>
                </a:solidFill>
                <a:effectLst/>
                <a:latin typeface="Calibri" panose="020F0502020204030204" pitchFamily="34" charset="0"/>
                <a:ea typeface="NSimSun" panose="02010609030101010101" pitchFamily="49" charset="-122"/>
                <a:cs typeface="Arial" panose="020B0604020202020204" pitchFamily="34" charset="0"/>
              </a:rPr>
              <a:t>e</a:t>
            </a:r>
            <a:endParaRPr kumimoji="0" lang="fr-FR" altLang="zh-CN"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335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614845823"/>
              </p:ext>
            </p:extLst>
          </p:nvPr>
        </p:nvGraphicFramePr>
        <p:xfrm>
          <a:off x="244260" y="1001987"/>
          <a:ext cx="11550175" cy="4696972"/>
        </p:xfrm>
        <a:graphic>
          <a:graphicData uri="http://schemas.openxmlformats.org/drawingml/2006/table">
            <a:tbl>
              <a:tblPr>
                <a:tableStyleId>{5C22544A-7EE6-4342-B048-85BDC9FD1C3A}</a:tableStyleId>
              </a:tblPr>
              <a:tblGrid>
                <a:gridCol w="504526">
                  <a:extLst>
                    <a:ext uri="{9D8B030D-6E8A-4147-A177-3AD203B41FA5}">
                      <a16:colId xmlns:a16="http://schemas.microsoft.com/office/drawing/2014/main" val="20000"/>
                    </a:ext>
                  </a:extLst>
                </a:gridCol>
                <a:gridCol w="1698133">
                  <a:extLst>
                    <a:ext uri="{9D8B030D-6E8A-4147-A177-3AD203B41FA5}">
                      <a16:colId xmlns:a16="http://schemas.microsoft.com/office/drawing/2014/main" val="20001"/>
                    </a:ext>
                  </a:extLst>
                </a:gridCol>
                <a:gridCol w="3571231">
                  <a:extLst>
                    <a:ext uri="{9D8B030D-6E8A-4147-A177-3AD203B41FA5}">
                      <a16:colId xmlns:a16="http://schemas.microsoft.com/office/drawing/2014/main" val="20002"/>
                    </a:ext>
                  </a:extLst>
                </a:gridCol>
                <a:gridCol w="3065506">
                  <a:extLst>
                    <a:ext uri="{9D8B030D-6E8A-4147-A177-3AD203B41FA5}">
                      <a16:colId xmlns:a16="http://schemas.microsoft.com/office/drawing/2014/main" val="20003"/>
                    </a:ext>
                  </a:extLst>
                </a:gridCol>
                <a:gridCol w="2710779">
                  <a:extLst>
                    <a:ext uri="{9D8B030D-6E8A-4147-A177-3AD203B41FA5}">
                      <a16:colId xmlns:a16="http://schemas.microsoft.com/office/drawing/2014/main" val="20004"/>
                    </a:ext>
                  </a:extLst>
                </a:gridCol>
              </a:tblGrid>
              <a:tr h="1174542">
                <a:tc>
                  <a:txBody>
                    <a:bodyPr/>
                    <a:lstStyle/>
                    <a:p>
                      <a:pPr algn="ctr">
                        <a:spcAft>
                          <a:spcPts val="0"/>
                        </a:spcAft>
                      </a:pPr>
                      <a:r>
                        <a:rPr lang="fr-FR" sz="1400" kern="150" dirty="0">
                          <a:effectLst/>
                        </a:rPr>
                        <a:t> </a:t>
                      </a:r>
                    </a:p>
                    <a:p>
                      <a:pPr algn="ctr">
                        <a:spcAft>
                          <a:spcPts val="0"/>
                        </a:spcAft>
                      </a:pPr>
                      <a:r>
                        <a:rPr lang="fr-FR" sz="1400" kern="150" dirty="0">
                          <a:effectLst/>
                        </a:rPr>
                        <a:t>3</a:t>
                      </a:r>
                      <a:r>
                        <a:rPr lang="fr-FR" sz="1400" kern="150" baseline="30000" dirty="0">
                          <a:effectLst/>
                        </a:rPr>
                        <a:t>e</a:t>
                      </a:r>
                      <a:endParaRPr lang="fr-FR" sz="14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lgn="ctr">
                        <a:spcAft>
                          <a:spcPts val="0"/>
                        </a:spcAft>
                      </a:pPr>
                      <a:r>
                        <a:rPr lang="fr-FR" sz="1400" kern="150" dirty="0">
                          <a:effectLst/>
                        </a:rPr>
                        <a:t> </a:t>
                      </a:r>
                    </a:p>
                    <a:p>
                      <a:pPr algn="ctr">
                        <a:spcAft>
                          <a:spcPts val="0"/>
                        </a:spcAft>
                      </a:pPr>
                      <a:r>
                        <a:rPr lang="fr-FR" sz="1400" kern="150" dirty="0">
                          <a:effectLst/>
                        </a:rPr>
                        <a:t>EMC</a:t>
                      </a:r>
                      <a:endParaRPr lang="fr-FR" sz="14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lgn="ctr">
                        <a:spcAft>
                          <a:spcPts val="0"/>
                        </a:spcAft>
                      </a:pPr>
                      <a:r>
                        <a:rPr lang="fr-FR" sz="1400" kern="150" dirty="0">
                          <a:effectLst/>
                        </a:rPr>
                        <a:t> </a:t>
                      </a:r>
                    </a:p>
                    <a:p>
                      <a:pPr algn="ctr">
                        <a:spcAft>
                          <a:spcPts val="0"/>
                        </a:spcAft>
                      </a:pPr>
                      <a:r>
                        <a:rPr lang="fr-FR" sz="1400" kern="150" dirty="0">
                          <a:effectLst/>
                        </a:rPr>
                        <a:t>La question de la discrimination liée à la sexualité : homosexuelle et homosexuel.</a:t>
                      </a:r>
                      <a:endParaRPr lang="fr-FR" sz="14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spcAft>
                          <a:spcPts val="0"/>
                        </a:spcAft>
                      </a:pPr>
                      <a:r>
                        <a:rPr lang="fr-FR" sz="1200" kern="150" dirty="0">
                          <a:effectLst/>
                        </a:rPr>
                        <a:t> </a:t>
                      </a:r>
                    </a:p>
                    <a:p>
                      <a:pPr marL="342900" lvl="0" indent="-342900">
                        <a:spcAft>
                          <a:spcPts val="0"/>
                        </a:spcAft>
                        <a:buFont typeface="Wingdings" panose="05000000000000000000" pitchFamily="2" charset="2"/>
                        <a:buChar char=""/>
                      </a:pPr>
                      <a:r>
                        <a:rPr lang="fr-FR" sz="1200" kern="150" dirty="0">
                          <a:effectLst/>
                        </a:rPr>
                        <a:t>Visionnage et étude du court métrage :</a:t>
                      </a:r>
                    </a:p>
                    <a:p>
                      <a:pPr>
                        <a:spcAft>
                          <a:spcPts val="0"/>
                        </a:spcAft>
                      </a:pPr>
                      <a:r>
                        <a:rPr lang="fr-FR" sz="1200" kern="150" dirty="0">
                          <a:effectLst/>
                        </a:rPr>
                        <a:t> </a:t>
                      </a:r>
                    </a:p>
                    <a:p>
                      <a:pPr>
                        <a:spcAft>
                          <a:spcPts val="0"/>
                        </a:spcAft>
                      </a:pPr>
                      <a:r>
                        <a:rPr lang="fr-FR" sz="1200" kern="150" dirty="0">
                          <a:effectLst/>
                        </a:rPr>
                        <a:t>« Par un regard », de de Théodore </a:t>
                      </a:r>
                      <a:r>
                        <a:rPr lang="fr-FR" sz="1200" kern="150" dirty="0" err="1">
                          <a:effectLst/>
                        </a:rPr>
                        <a:t>Tomasz</a:t>
                      </a:r>
                      <a:endParaRPr lang="fr-FR" sz="1200" kern="150" dirty="0">
                        <a:effectLst/>
                      </a:endParaRPr>
                    </a:p>
                    <a:p>
                      <a:pPr>
                        <a:spcAft>
                          <a:spcPts val="0"/>
                        </a:spcAft>
                      </a:pPr>
                      <a:r>
                        <a:rPr lang="fr-FR" sz="1200" kern="150" dirty="0">
                          <a:effectLst/>
                        </a:rPr>
                        <a:t> </a:t>
                      </a:r>
                    </a:p>
                    <a:p>
                      <a:pPr>
                        <a:spcAft>
                          <a:spcPts val="0"/>
                        </a:spcAft>
                      </a:pPr>
                      <a:r>
                        <a:rPr lang="fr-FR" sz="1200" kern="150" dirty="0">
                          <a:effectLst/>
                        </a:rPr>
                        <a:t>ou du court-métrage « Omar »</a:t>
                      </a:r>
                    </a:p>
                    <a:p>
                      <a:pPr>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spcAft>
                          <a:spcPts val="0"/>
                        </a:spcAft>
                      </a:pPr>
                      <a:r>
                        <a:rPr lang="fr-FR" sz="1200" kern="150" dirty="0">
                          <a:effectLst/>
                        </a:rPr>
                        <a:t> </a:t>
                      </a:r>
                    </a:p>
                    <a:p>
                      <a:pPr>
                        <a:spcAft>
                          <a:spcPts val="0"/>
                        </a:spcAft>
                      </a:pPr>
                      <a:r>
                        <a:rPr lang="fr-FR" sz="1200" kern="150" dirty="0">
                          <a:effectLst/>
                        </a:rPr>
                        <a:t>- définir ce qu’est une discrimination</a:t>
                      </a:r>
                    </a:p>
                    <a:p>
                      <a:pPr>
                        <a:spcAft>
                          <a:spcPts val="0"/>
                        </a:spcAft>
                      </a:pPr>
                      <a:r>
                        <a:rPr lang="fr-FR" sz="1200" kern="150" dirty="0">
                          <a:effectLst/>
                        </a:rPr>
                        <a:t> </a:t>
                      </a:r>
                    </a:p>
                    <a:p>
                      <a:pPr>
                        <a:spcAft>
                          <a:spcPts val="0"/>
                        </a:spcAft>
                      </a:pPr>
                      <a:r>
                        <a:rPr lang="fr-FR" sz="1200" kern="150" dirty="0">
                          <a:effectLst/>
                        </a:rPr>
                        <a:t>- ce que dit la loi</a:t>
                      </a:r>
                    </a:p>
                    <a:p>
                      <a:pPr>
                        <a:spcAft>
                          <a:spcPts val="0"/>
                        </a:spcAft>
                      </a:pPr>
                      <a:r>
                        <a:rPr lang="fr-FR" sz="1200" kern="150" dirty="0">
                          <a:effectLst/>
                        </a:rPr>
                        <a:t> </a:t>
                      </a:r>
                    </a:p>
                    <a:p>
                      <a:pPr>
                        <a:spcAft>
                          <a:spcPts val="0"/>
                        </a:spcAft>
                      </a:pPr>
                      <a:r>
                        <a:rPr lang="fr-FR" sz="1200" kern="150" dirty="0">
                          <a:effectLst/>
                        </a:rPr>
                        <a:t>- les conséquences</a:t>
                      </a:r>
                    </a:p>
                    <a:p>
                      <a:pPr>
                        <a:spcAft>
                          <a:spcPts val="0"/>
                        </a:spcAft>
                      </a:pPr>
                      <a:r>
                        <a:rPr lang="fr-FR" sz="1200" kern="150" dirty="0">
                          <a:effectLst/>
                        </a:rPr>
                        <a:t> </a:t>
                      </a:r>
                    </a:p>
                    <a:p>
                      <a:pPr>
                        <a:spcAft>
                          <a:spcPts val="0"/>
                        </a:spcAft>
                      </a:pPr>
                      <a:r>
                        <a:rPr lang="fr-FR" sz="1200" kern="150" dirty="0">
                          <a:effectLst/>
                        </a:rPr>
                        <a:t> </a:t>
                      </a:r>
                    </a:p>
                    <a:p>
                      <a:pPr>
                        <a:spcAft>
                          <a:spcPts val="0"/>
                        </a:spcAft>
                      </a:pPr>
                      <a:r>
                        <a:rPr lang="fr-FR" sz="1200" kern="150" dirty="0">
                          <a:effectLst/>
                        </a:rPr>
                        <a:t> </a:t>
                      </a:r>
                      <a:endParaRPr lang="fr-FR" sz="1200" kern="150" dirty="0">
                        <a:effectLst/>
                        <a:latin typeface="Liberation Serif"/>
                        <a:ea typeface="NSimSun" panose="02010609030101010101" pitchFamily="49" charset="-122"/>
                        <a:cs typeface="Arial" panose="020B0604020202020204" pitchFamily="34" charset="0"/>
                      </a:endParaRPr>
                    </a:p>
                  </a:txBody>
                  <a:tcPr marL="31243" marR="31243" marT="31243" marB="31243"/>
                </a:tc>
                <a:extLst>
                  <a:ext uri="{0D108BD9-81ED-4DB2-BD59-A6C34878D82A}">
                    <a16:rowId xmlns:a16="http://schemas.microsoft.com/office/drawing/2014/main" val="10000"/>
                  </a:ext>
                </a:extLst>
              </a:tr>
              <a:tr h="2105661">
                <a:tc>
                  <a:txBody>
                    <a:bodyPr/>
                    <a:lstStyle/>
                    <a:p>
                      <a:pPr algn="ctr">
                        <a:spcAft>
                          <a:spcPts val="0"/>
                        </a:spcAft>
                      </a:pPr>
                      <a:r>
                        <a:rPr lang="fr-FR" sz="1400" kern="150" dirty="0">
                          <a:effectLst/>
                        </a:rPr>
                        <a:t> </a:t>
                      </a:r>
                    </a:p>
                    <a:p>
                      <a:pPr algn="ctr">
                        <a:spcAft>
                          <a:spcPts val="0"/>
                        </a:spcAft>
                      </a:pPr>
                      <a:r>
                        <a:rPr lang="fr-FR" sz="1400" kern="150" dirty="0">
                          <a:effectLst/>
                        </a:rPr>
                        <a:t>3</a:t>
                      </a:r>
                      <a:r>
                        <a:rPr lang="fr-FR" sz="1400" kern="150" baseline="30000" dirty="0">
                          <a:effectLst/>
                        </a:rPr>
                        <a:t>e</a:t>
                      </a:r>
                      <a:endParaRPr lang="fr-FR" sz="14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lgn="ctr">
                        <a:spcAft>
                          <a:spcPts val="0"/>
                        </a:spcAft>
                      </a:pPr>
                      <a:r>
                        <a:rPr lang="fr-FR" sz="1400" kern="150" dirty="0">
                          <a:effectLst/>
                        </a:rPr>
                        <a:t> </a:t>
                      </a:r>
                    </a:p>
                    <a:p>
                      <a:pPr algn="ctr">
                        <a:spcAft>
                          <a:spcPts val="0"/>
                        </a:spcAft>
                      </a:pPr>
                      <a:r>
                        <a:rPr lang="fr-FR" sz="1400" kern="150" dirty="0">
                          <a:effectLst/>
                        </a:rPr>
                        <a:t>EMC</a:t>
                      </a:r>
                    </a:p>
                    <a:p>
                      <a:pPr algn="ctr">
                        <a:spcAft>
                          <a:spcPts val="0"/>
                        </a:spcAft>
                      </a:pPr>
                      <a:r>
                        <a:rPr lang="fr-FR" sz="1400" kern="150" dirty="0">
                          <a:effectLst/>
                        </a:rPr>
                        <a:t> HISTOIRE</a:t>
                      </a:r>
                    </a:p>
                    <a:p>
                      <a:pPr algn="ctr">
                        <a:spcAft>
                          <a:spcPts val="0"/>
                        </a:spcAft>
                      </a:pPr>
                      <a:r>
                        <a:rPr lang="fr-FR" sz="1400" kern="150" dirty="0">
                          <a:effectLst/>
                        </a:rPr>
                        <a:t> &amp;</a:t>
                      </a:r>
                      <a:r>
                        <a:rPr lang="fr-FR" sz="1400" kern="150" baseline="0" dirty="0">
                          <a:effectLst/>
                        </a:rPr>
                        <a:t> </a:t>
                      </a:r>
                      <a:r>
                        <a:rPr lang="fr-FR" sz="1400" kern="150" dirty="0">
                          <a:effectLst/>
                        </a:rPr>
                        <a:t>MATHS</a:t>
                      </a:r>
                      <a:endParaRPr lang="fr-FR" sz="14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lgn="ctr">
                        <a:spcAft>
                          <a:spcPts val="0"/>
                        </a:spcAft>
                      </a:pPr>
                      <a:r>
                        <a:rPr lang="fr-FR" sz="1400" kern="150" dirty="0">
                          <a:effectLst/>
                        </a:rPr>
                        <a:t> </a:t>
                      </a:r>
                    </a:p>
                    <a:p>
                      <a:pPr algn="ctr">
                        <a:spcAft>
                          <a:spcPts val="0"/>
                        </a:spcAft>
                      </a:pPr>
                      <a:r>
                        <a:rPr lang="fr-FR" sz="1400" kern="150" dirty="0">
                          <a:effectLst/>
                        </a:rPr>
                        <a:t>Être une femme au XXe et au XXIe siècle</a:t>
                      </a:r>
                    </a:p>
                    <a:p>
                      <a:pPr algn="ctr">
                        <a:spcAft>
                          <a:spcPts val="0"/>
                        </a:spcAft>
                      </a:pPr>
                      <a:r>
                        <a:rPr lang="fr-FR" sz="1400" kern="150" dirty="0">
                          <a:effectLst/>
                        </a:rPr>
                        <a:t> </a:t>
                      </a:r>
                    </a:p>
                    <a:p>
                      <a:pPr algn="ctr">
                        <a:spcAft>
                          <a:spcPts val="0"/>
                        </a:spcAft>
                      </a:pPr>
                      <a:r>
                        <a:rPr lang="fr-FR" sz="1400" kern="150" dirty="0">
                          <a:effectLst/>
                        </a:rPr>
                        <a:t>+</a:t>
                      </a:r>
                    </a:p>
                    <a:p>
                      <a:pPr algn="ctr">
                        <a:spcAft>
                          <a:spcPts val="0"/>
                        </a:spcAft>
                      </a:pPr>
                      <a:r>
                        <a:rPr lang="fr-FR" sz="1400" kern="150" dirty="0">
                          <a:effectLst/>
                        </a:rPr>
                        <a:t> </a:t>
                      </a:r>
                    </a:p>
                    <a:p>
                      <a:pPr algn="ctr">
                        <a:spcAft>
                          <a:spcPts val="0"/>
                        </a:spcAft>
                      </a:pPr>
                      <a:r>
                        <a:rPr lang="fr-FR" sz="1400" kern="150" dirty="0">
                          <a:effectLst/>
                        </a:rPr>
                        <a:t>Être une femme durant la Seconde Guerre mondiale (Résistance / Déportation / collaboration)</a:t>
                      </a:r>
                    </a:p>
                    <a:p>
                      <a:pPr algn="ctr">
                        <a:spcAft>
                          <a:spcPts val="0"/>
                        </a:spcAft>
                      </a:pPr>
                      <a:r>
                        <a:rPr lang="fr-FR" sz="1400" kern="150" dirty="0">
                          <a:effectLst/>
                        </a:rPr>
                        <a:t>=&gt; exposition prévue au CDI  </a:t>
                      </a:r>
                      <a:endParaRPr lang="fr-FR" sz="14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lgn="ctr">
                        <a:spcAft>
                          <a:spcPts val="0"/>
                        </a:spcAft>
                      </a:pPr>
                      <a:r>
                        <a:rPr lang="fr-FR" sz="1200" kern="150" dirty="0">
                          <a:effectLst/>
                        </a:rPr>
                        <a:t> </a:t>
                      </a:r>
                    </a:p>
                    <a:p>
                      <a:pPr marL="342900" lvl="0" indent="-342900" algn="l">
                        <a:spcAft>
                          <a:spcPts val="0"/>
                        </a:spcAft>
                        <a:buFont typeface="Wingdings" panose="05000000000000000000" pitchFamily="2" charset="2"/>
                        <a:buChar char=""/>
                      </a:pPr>
                      <a:r>
                        <a:rPr lang="fr-FR" sz="1200" kern="150" dirty="0">
                          <a:effectLst/>
                        </a:rPr>
                        <a:t>Marie Curie</a:t>
                      </a:r>
                    </a:p>
                    <a:p>
                      <a:pPr algn="l">
                        <a:spcAft>
                          <a:spcPts val="0"/>
                        </a:spcAft>
                      </a:pPr>
                      <a:r>
                        <a:rPr lang="fr-FR" sz="1200" kern="150" dirty="0">
                          <a:effectLst/>
                        </a:rPr>
                        <a:t>(Première Guerre mondiale) acquisition de 2 prix Nobel (1e femme à l'avoir eu) et du prix Davy</a:t>
                      </a:r>
                    </a:p>
                    <a:p>
                      <a:pPr algn="l">
                        <a:spcAft>
                          <a:spcPts val="0"/>
                        </a:spcAft>
                      </a:pPr>
                      <a:r>
                        <a:rPr lang="fr-FR" sz="1200" kern="150" dirty="0">
                          <a:effectLst/>
                        </a:rPr>
                        <a:t> </a:t>
                      </a:r>
                    </a:p>
                    <a:p>
                      <a:pPr algn="l">
                        <a:spcAft>
                          <a:spcPts val="0"/>
                        </a:spcAft>
                      </a:pPr>
                      <a:r>
                        <a:rPr lang="fr-FR" sz="1200" kern="150" dirty="0">
                          <a:effectLst/>
                        </a:rPr>
                        <a:t> </a:t>
                      </a:r>
                    </a:p>
                    <a:p>
                      <a:pPr marL="342900" lvl="0" indent="-342900" algn="l">
                        <a:spcAft>
                          <a:spcPts val="0"/>
                        </a:spcAft>
                        <a:buFont typeface="Wingdings" panose="05000000000000000000" pitchFamily="2" charset="2"/>
                        <a:buChar char=""/>
                      </a:pPr>
                      <a:r>
                        <a:rPr lang="fr-FR" sz="1200" kern="150" dirty="0">
                          <a:effectLst/>
                        </a:rPr>
                        <a:t>Simone Veil</a:t>
                      </a:r>
                    </a:p>
                    <a:p>
                      <a:pPr algn="l">
                        <a:spcAft>
                          <a:spcPts val="0"/>
                        </a:spcAft>
                      </a:pPr>
                      <a:r>
                        <a:rPr lang="fr-FR" sz="1200" kern="150" dirty="0">
                          <a:effectLst/>
                        </a:rPr>
                        <a:t>(Seconde Guerre mondiale/Ve République loi IVG/ Europe)</a:t>
                      </a:r>
                    </a:p>
                    <a:p>
                      <a:pPr algn="l">
                        <a:spcAft>
                          <a:spcPts val="0"/>
                        </a:spcAft>
                      </a:pPr>
                      <a:r>
                        <a:rPr lang="fr-FR" sz="1200" kern="150" dirty="0">
                          <a:effectLst/>
                        </a:rPr>
                        <a:t> </a:t>
                      </a:r>
                    </a:p>
                    <a:p>
                      <a:pPr marL="342900" lvl="0" indent="-342900" algn="l">
                        <a:spcAft>
                          <a:spcPts val="0"/>
                        </a:spcAft>
                        <a:buFont typeface="Wingdings" panose="05000000000000000000" pitchFamily="2" charset="2"/>
                        <a:buChar char=""/>
                      </a:pPr>
                      <a:r>
                        <a:rPr lang="fr-FR" sz="1200" kern="150" dirty="0">
                          <a:effectLst/>
                        </a:rPr>
                        <a:t>Dorothy Vaughan</a:t>
                      </a:r>
                    </a:p>
                    <a:p>
                      <a:pPr algn="l">
                        <a:spcAft>
                          <a:spcPts val="0"/>
                        </a:spcAft>
                      </a:pPr>
                      <a:r>
                        <a:rPr lang="fr-FR" sz="1200" kern="150" dirty="0">
                          <a:effectLst/>
                        </a:rPr>
                        <a:t>(Guerre froide / course à l’espace)</a:t>
                      </a:r>
                    </a:p>
                    <a:p>
                      <a:pPr algn="l">
                        <a:spcAft>
                          <a:spcPts val="0"/>
                        </a:spcAft>
                      </a:pPr>
                      <a:r>
                        <a:rPr lang="fr-FR" sz="1200" kern="150" dirty="0">
                          <a:effectLst/>
                        </a:rPr>
                        <a:t> </a:t>
                      </a:r>
                    </a:p>
                    <a:p>
                      <a:pPr marL="342900" lvl="0" indent="-342900" algn="l">
                        <a:spcAft>
                          <a:spcPts val="0"/>
                        </a:spcAft>
                        <a:buFont typeface="Wingdings" panose="05000000000000000000" pitchFamily="2" charset="2"/>
                        <a:buChar char=""/>
                      </a:pPr>
                      <a:r>
                        <a:rPr lang="fr-FR" sz="1200" kern="150" dirty="0">
                          <a:effectLst/>
                        </a:rPr>
                        <a:t>Françoise Barré-</a:t>
                      </a:r>
                      <a:r>
                        <a:rPr lang="fr-FR" sz="1200" kern="150" dirty="0" err="1">
                          <a:effectLst/>
                        </a:rPr>
                        <a:t>Sinoussi</a:t>
                      </a:r>
                      <a:endParaRPr lang="fr-FR" sz="1200" kern="150" dirty="0">
                        <a:effectLst/>
                      </a:endParaRPr>
                    </a:p>
                    <a:p>
                      <a:pPr algn="l">
                        <a:spcAft>
                          <a:spcPts val="0"/>
                        </a:spcAft>
                      </a:pPr>
                      <a:r>
                        <a:rPr lang="fr-FR" sz="1200" kern="150" dirty="0">
                          <a:effectLst/>
                        </a:rPr>
                        <a:t>(Ve République/ La France des années 1980)</a:t>
                      </a:r>
                      <a:endParaRPr lang="fr-FR" sz="1200" kern="150" dirty="0">
                        <a:effectLst/>
                        <a:latin typeface="Liberation Serif"/>
                        <a:ea typeface="NSimSun" panose="02010609030101010101" pitchFamily="49" charset="-122"/>
                        <a:cs typeface="Arial" panose="020B0604020202020204" pitchFamily="34" charset="0"/>
                      </a:endParaRPr>
                    </a:p>
                  </a:txBody>
                  <a:tcPr marL="31243" marR="31243" marT="31243" marB="31243"/>
                </a:tc>
                <a:tc>
                  <a:txBody>
                    <a:bodyPr/>
                    <a:lstStyle/>
                    <a:p>
                      <a:pPr>
                        <a:spcAft>
                          <a:spcPts val="0"/>
                        </a:spcAft>
                      </a:pPr>
                      <a:r>
                        <a:rPr lang="fr-FR" sz="1200" kern="150" dirty="0">
                          <a:effectLst/>
                        </a:rPr>
                        <a:t>- Au travers d’une biographie, montrer l’évolution du droit des femmes face aux combats qu’elles ont menés.</a:t>
                      </a:r>
                    </a:p>
                    <a:p>
                      <a:pPr>
                        <a:spcAft>
                          <a:spcPts val="0"/>
                        </a:spcAft>
                      </a:pPr>
                      <a:r>
                        <a:rPr lang="fr-FR" sz="1200" kern="150" dirty="0">
                          <a:effectLst/>
                        </a:rPr>
                        <a:t> </a:t>
                      </a:r>
                    </a:p>
                    <a:p>
                      <a:pPr>
                        <a:spcAft>
                          <a:spcPts val="0"/>
                        </a:spcAft>
                      </a:pPr>
                      <a:r>
                        <a:rPr lang="fr-FR" sz="1200" kern="150" dirty="0">
                          <a:effectLst/>
                        </a:rPr>
                        <a:t>- étude  de film(s) :</a:t>
                      </a:r>
                    </a:p>
                    <a:p>
                      <a:pPr>
                        <a:spcAft>
                          <a:spcPts val="0"/>
                        </a:spcAft>
                      </a:pPr>
                      <a:r>
                        <a:rPr lang="fr-FR" sz="1200" kern="150" dirty="0">
                          <a:effectLst/>
                        </a:rPr>
                        <a:t>« Les figures de l’ombre » , de Theodore </a:t>
                      </a:r>
                      <a:r>
                        <a:rPr lang="fr-FR" sz="1200" kern="150" dirty="0" err="1">
                          <a:effectLst/>
                        </a:rPr>
                        <a:t>Melfi</a:t>
                      </a:r>
                      <a:r>
                        <a:rPr lang="fr-FR" sz="1200" kern="150" dirty="0">
                          <a:effectLst/>
                        </a:rPr>
                        <a:t>, 2016.</a:t>
                      </a:r>
                    </a:p>
                    <a:p>
                      <a:pPr>
                        <a:spcAft>
                          <a:spcPts val="0"/>
                        </a:spcAft>
                      </a:pPr>
                      <a:r>
                        <a:rPr lang="fr-FR" sz="1200" kern="150" dirty="0">
                          <a:effectLst/>
                        </a:rPr>
                        <a:t> </a:t>
                      </a:r>
                    </a:p>
                    <a:p>
                      <a:pPr>
                        <a:spcAft>
                          <a:spcPts val="0"/>
                        </a:spcAft>
                      </a:pPr>
                      <a:r>
                        <a:rPr lang="fr-FR" sz="1200" kern="150" dirty="0">
                          <a:effectLst/>
                        </a:rPr>
                        <a:t>- découverte des distinctions prestigieuses en sciences et maths pour découvrir la place des femmes dans ces distinctions (date des 1ères  femmes lauréates)</a:t>
                      </a:r>
                    </a:p>
                    <a:p>
                      <a:pPr algn="just">
                        <a:spcAft>
                          <a:spcPts val="0"/>
                        </a:spcAft>
                      </a:pPr>
                      <a:r>
                        <a:rPr lang="fr-FR" sz="1200" kern="150" dirty="0">
                          <a:effectLst/>
                        </a:rPr>
                        <a:t> </a:t>
                      </a:r>
                    </a:p>
                    <a:p>
                      <a:pPr>
                        <a:spcAft>
                          <a:spcPts val="0"/>
                        </a:spcAft>
                      </a:pPr>
                      <a:r>
                        <a:rPr lang="fr-FR" sz="1200" kern="150" dirty="0">
                          <a:effectLst/>
                        </a:rPr>
                        <a:t>- place des femmes dans les études supérieures et à la direction d’une société nationale ou internationale</a:t>
                      </a:r>
                      <a:endParaRPr lang="fr-FR" sz="1200" kern="150" dirty="0">
                        <a:effectLst/>
                        <a:latin typeface="Liberation Serif"/>
                        <a:ea typeface="NSimSun" panose="02010609030101010101" pitchFamily="49" charset="-122"/>
                        <a:cs typeface="Arial" panose="020B0604020202020204" pitchFamily="34" charset="0"/>
                      </a:endParaRPr>
                    </a:p>
                  </a:txBody>
                  <a:tcPr marL="31243" marR="31243" marT="31243" marB="31243"/>
                </a:tc>
                <a:extLst>
                  <a:ext uri="{0D108BD9-81ED-4DB2-BD59-A6C34878D82A}">
                    <a16:rowId xmlns:a16="http://schemas.microsoft.com/office/drawing/2014/main" val="10001"/>
                  </a:ext>
                </a:extLst>
              </a:tr>
            </a:tbl>
          </a:graphicData>
        </a:graphic>
      </p:graphicFrame>
      <p:sp>
        <p:nvSpPr>
          <p:cNvPr id="4" name="Rectangle 1"/>
          <p:cNvSpPr>
            <a:spLocks noChangeArrowheads="1"/>
          </p:cNvSpPr>
          <p:nvPr/>
        </p:nvSpPr>
        <p:spPr bwMode="auto">
          <a:xfrm>
            <a:off x="244260" y="5198987"/>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sng" strike="noStrike" cap="none" normalizeH="0" baseline="0" dirty="0">
              <a:ln>
                <a:noFill/>
              </a:ln>
              <a:solidFill>
                <a:schemeClr val="tx1"/>
              </a:solidFill>
              <a:effectLst/>
              <a:latin typeface="Calibri" panose="020F0502020204030204" pitchFamily="34" charset="0"/>
              <a:ea typeface="NSimSun" panose="0201060903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zh-CN" sz="1200" b="1" u="sng" dirty="0">
              <a:latin typeface="Calibri" panose="020F0502020204030204" pitchFamily="34" charset="0"/>
              <a:ea typeface="NSimSun" panose="0201060903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244260" y="253955"/>
            <a:ext cx="1099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b="1" i="0" u="none" strike="noStrike" cap="none" normalizeH="0" baseline="0" dirty="0">
                <a:ln>
                  <a:noFill/>
                </a:ln>
                <a:solidFill>
                  <a:schemeClr val="tx1"/>
                </a:solidFill>
                <a:effectLst/>
                <a:latin typeface="Calibri" panose="020F0502020204030204" pitchFamily="34" charset="0"/>
                <a:ea typeface="NSimSun" panose="02010609030101010101" pitchFamily="49" charset="-122"/>
                <a:cs typeface="Arial" panose="020B0604020202020204" pitchFamily="34" charset="0"/>
              </a:rPr>
              <a:t>Niveau 3</a:t>
            </a:r>
            <a:r>
              <a:rPr lang="fr-FR" altLang="zh-CN" b="1" baseline="30000" dirty="0">
                <a:latin typeface="Calibri" panose="020F0502020204030204" pitchFamily="34" charset="0"/>
                <a:ea typeface="NSimSun" panose="02010609030101010101" pitchFamily="49" charset="-122"/>
                <a:cs typeface="Arial" panose="020B0604020202020204" pitchFamily="34" charset="0"/>
              </a:rPr>
              <a:t>e</a:t>
            </a:r>
            <a:endParaRPr kumimoji="0" lang="fr-FR" altLang="zh-CN"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none" strike="noStrike" cap="none" normalizeH="0" baseline="0" dirty="0">
                <a:ln>
                  <a:noFill/>
                </a:ln>
                <a:solidFill>
                  <a:schemeClr val="tx1"/>
                </a:solidFill>
                <a:effectLst/>
                <a:latin typeface="Arial" panose="020B0604020202020204" pitchFamily="34" charset="0"/>
              </a:rPr>
              <a:t>(suite)</a:t>
            </a:r>
          </a:p>
        </p:txBody>
      </p:sp>
    </p:spTree>
    <p:extLst>
      <p:ext uri="{BB962C8B-B14F-4D97-AF65-F5344CB8AC3E}">
        <p14:creationId xmlns:p14="http://schemas.microsoft.com/office/powerpoint/2010/main" val="222022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2428" y="437882"/>
            <a:ext cx="11372045" cy="461665"/>
          </a:xfrm>
          <a:prstGeom prst="rect">
            <a:avLst/>
          </a:prstGeom>
          <a:noFill/>
        </p:spPr>
        <p:txBody>
          <a:bodyPr wrap="square" rtlCol="0">
            <a:spAutoFit/>
          </a:bodyPr>
          <a:lstStyle/>
          <a:p>
            <a:pPr algn="ctr"/>
            <a:r>
              <a:rPr lang="fr-FR" sz="2400" dirty="0"/>
              <a:t>Le Développement Durable</a:t>
            </a:r>
          </a:p>
        </p:txBody>
      </p:sp>
      <p:sp>
        <p:nvSpPr>
          <p:cNvPr id="3" name="ZoneTexte 2"/>
          <p:cNvSpPr txBox="1"/>
          <p:nvPr/>
        </p:nvSpPr>
        <p:spPr>
          <a:xfrm>
            <a:off x="824248" y="1403797"/>
            <a:ext cx="11037194" cy="5078313"/>
          </a:xfrm>
          <a:prstGeom prst="rect">
            <a:avLst/>
          </a:prstGeom>
          <a:noFill/>
        </p:spPr>
        <p:txBody>
          <a:bodyPr wrap="square" rtlCol="0">
            <a:spAutoFit/>
          </a:bodyPr>
          <a:lstStyle/>
          <a:p>
            <a:r>
              <a:rPr lang="fr-FR" dirty="0"/>
              <a:t>Le collège entame une démarche de certification « établissement développement durable » et favorise ainsi encore l’engagement citoyen des élèves.</a:t>
            </a:r>
          </a:p>
          <a:p>
            <a:r>
              <a:rPr lang="fr-FR" dirty="0"/>
              <a:t>Les pôles envisagés par les « éco-délégués » désignés pour chacune des classes sont :</a:t>
            </a:r>
          </a:p>
          <a:p>
            <a:endParaRPr lang="fr-FR" dirty="0"/>
          </a:p>
          <a:p>
            <a:pPr marL="285750" indent="-285750">
              <a:buFontTx/>
              <a:buChar char="-"/>
            </a:pPr>
            <a:r>
              <a:rPr lang="fr-FR" dirty="0"/>
              <a:t>Le gaspillage alimentaire au réfectoire</a:t>
            </a:r>
          </a:p>
          <a:p>
            <a:pPr marL="285750" indent="-285750">
              <a:buFontTx/>
              <a:buChar char="-"/>
            </a:pPr>
            <a:r>
              <a:rPr lang="fr-FR" dirty="0"/>
              <a:t>Le tri sélectif dans les salles</a:t>
            </a:r>
          </a:p>
          <a:p>
            <a:pPr marL="285750" indent="-285750">
              <a:buFontTx/>
              <a:buChar char="-"/>
            </a:pPr>
            <a:r>
              <a:rPr lang="fr-FR" dirty="0"/>
              <a:t>La biodiversité dans le cadre du projet jardin reconduit (une serre réalisée par les élèves avec l’aide des professeurs investis devrait être achevée cette année)</a:t>
            </a:r>
          </a:p>
          <a:p>
            <a:pPr marL="285750" indent="-285750">
              <a:buFontTx/>
              <a:buChar char="-"/>
            </a:pPr>
            <a:r>
              <a:rPr lang="fr-FR" dirty="0"/>
              <a:t>Les économies d’énergie</a:t>
            </a:r>
          </a:p>
          <a:p>
            <a:pPr marL="285750" indent="-285750">
              <a:buFontTx/>
              <a:buChar char="-"/>
            </a:pPr>
            <a:endParaRPr lang="fr-FR" dirty="0"/>
          </a:p>
          <a:p>
            <a:r>
              <a:rPr lang="fr-FR" dirty="0"/>
              <a:t>Des affichages, des échanges sur les espaces collaboratifs sont initiés afin d’obtenir un label de niveau 1 cette année. </a:t>
            </a:r>
          </a:p>
          <a:p>
            <a:endParaRPr lang="fr-FR" dirty="0"/>
          </a:p>
          <a:p>
            <a:r>
              <a:rPr lang="fr-FR" dirty="0"/>
              <a:t>Les élèves investis dans cette démarche sont encouragés à maintenir les efforts dans le cadre de leur quotidien pour faire de leurs actions développement durable un véritable engagement citoyen, pérennisé.</a:t>
            </a:r>
          </a:p>
          <a:p>
            <a:endParaRPr lang="fr-FR" dirty="0"/>
          </a:p>
          <a:p>
            <a:r>
              <a:rPr lang="fr-FR" dirty="0"/>
              <a:t>De plus, après un calendrier de l’avent </a:t>
            </a:r>
            <a:r>
              <a:rPr lang="fr-FR" dirty="0" err="1"/>
              <a:t>eco-responsable</a:t>
            </a:r>
            <a:r>
              <a:rPr lang="fr-FR" dirty="0"/>
              <a:t>, le collège a été retenu pour un projet </a:t>
            </a:r>
            <a:r>
              <a:rPr lang="fr-FR"/>
              <a:t>« poulailler » et « </a:t>
            </a:r>
            <a:r>
              <a:rPr lang="fr-FR" dirty="0"/>
              <a:t>Une Journée de la Terre » dédiée surtout à la sensibilisation sur le climat sera organisée au collège.</a:t>
            </a:r>
          </a:p>
          <a:p>
            <a:endParaRPr lang="fr-FR" dirty="0"/>
          </a:p>
        </p:txBody>
      </p:sp>
    </p:spTree>
    <p:extLst>
      <p:ext uri="{BB962C8B-B14F-4D97-AF65-F5344CB8AC3E}">
        <p14:creationId xmlns:p14="http://schemas.microsoft.com/office/powerpoint/2010/main" val="142930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6367" y="373487"/>
            <a:ext cx="11384924" cy="8494633"/>
          </a:xfrm>
          <a:prstGeom prst="rect">
            <a:avLst/>
          </a:prstGeom>
          <a:noFill/>
        </p:spPr>
        <p:txBody>
          <a:bodyPr wrap="square" rtlCol="0">
            <a:spAutoFit/>
          </a:bodyPr>
          <a:lstStyle/>
          <a:p>
            <a:pPr algn="ctr"/>
            <a:r>
              <a:rPr lang="fr-FR" sz="2400" dirty="0"/>
              <a:t>Projet Intergénérationnel</a:t>
            </a:r>
          </a:p>
          <a:p>
            <a:pPr algn="ctr"/>
            <a:r>
              <a:rPr lang="fr-FR" sz="2000" b="1" dirty="0"/>
              <a:t>« Des humanités à l’humanité ou comment </a:t>
            </a:r>
          </a:p>
          <a:p>
            <a:pPr algn="ctr"/>
            <a:r>
              <a:rPr lang="fr-FR" sz="2000" b="1" dirty="0"/>
              <a:t>l’étude des humanités nous ouvre à la fraternité »</a:t>
            </a:r>
            <a:r>
              <a:rPr lang="fr-FR" sz="2400" b="1" dirty="0"/>
              <a:t> </a:t>
            </a:r>
          </a:p>
          <a:p>
            <a:pPr algn="ctr"/>
            <a:endParaRPr lang="fr-FR" sz="2400" dirty="0"/>
          </a:p>
          <a:p>
            <a:pPr algn="just"/>
            <a:r>
              <a:rPr lang="fr-FR" dirty="0"/>
              <a:t>Partenariat avec 2 EHPAD de Sartrouville reconduit : des ateliers partagés entre de jeunes élèves de 5° et des résidents de la maison de retraite « Mon Repos » et « Les Oiseaux » (par visio-conférence cette année).</a:t>
            </a:r>
          </a:p>
          <a:p>
            <a:pPr algn="just"/>
            <a:r>
              <a:rPr lang="fr-FR" dirty="0"/>
              <a:t>Ces rencontres ont pour but de réinvestir les acquis des élèves latinistes notamment en ce qui concerne la maîtrise de la langue ainsi que de </a:t>
            </a:r>
            <a:r>
              <a:rPr lang="fr-FR" b="1" dirty="0"/>
              <a:t>rendre les collégiens citoyens en les ouvrant sur les autres</a:t>
            </a:r>
            <a:r>
              <a:rPr lang="fr-FR" dirty="0"/>
              <a:t>, de développer les </a:t>
            </a:r>
            <a:r>
              <a:rPr lang="fr-FR" b="1" dirty="0"/>
              <a:t>notions de respect et de tolérance et bien sûr de partager</a:t>
            </a:r>
            <a:r>
              <a:rPr lang="fr-FR" dirty="0"/>
              <a:t>. </a:t>
            </a:r>
          </a:p>
          <a:p>
            <a:pPr algn="just"/>
            <a:endParaRPr lang="fr-FR" dirty="0"/>
          </a:p>
          <a:p>
            <a:pPr algn="just"/>
            <a:r>
              <a:rPr lang="fr-FR" dirty="0"/>
              <a:t>- Les élèves participeront à la </a:t>
            </a:r>
            <a:r>
              <a:rPr lang="fr-FR" b="1" dirty="0"/>
              <a:t>journée intergénérationnelle organisée par la mairie </a:t>
            </a:r>
            <a:r>
              <a:rPr lang="fr-FR" dirty="0"/>
              <a:t>– si elle peut avoir lieu - et recevront un diplôme pour leur investissement citoyen.</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382360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8310" y="149825"/>
            <a:ext cx="11655380" cy="7386638"/>
          </a:xfrm>
          <a:prstGeom prst="rect">
            <a:avLst/>
          </a:prstGeom>
          <a:noFill/>
        </p:spPr>
        <p:txBody>
          <a:bodyPr wrap="square" rtlCol="0">
            <a:spAutoFit/>
          </a:bodyPr>
          <a:lstStyle/>
          <a:p>
            <a:pPr algn="ctr"/>
            <a:r>
              <a:rPr lang="fr-FR" sz="2400" dirty="0"/>
              <a:t>Projet Citoyen Dispositif Ulis</a:t>
            </a:r>
          </a:p>
          <a:p>
            <a:r>
              <a:rPr lang="fr-FR" b="1" dirty="0"/>
              <a:t> </a:t>
            </a:r>
            <a:endParaRPr lang="fr-FR" dirty="0"/>
          </a:p>
          <a:p>
            <a:r>
              <a:rPr lang="fr-FR" b="1" u="sng" dirty="0"/>
              <a:t>Projet </a:t>
            </a:r>
            <a:r>
              <a:rPr lang="fr-FR" b="1" u="sng" dirty="0" err="1"/>
              <a:t>Kolibri</a:t>
            </a:r>
            <a:endParaRPr lang="fr-FR" dirty="0"/>
          </a:p>
          <a:p>
            <a:r>
              <a:rPr lang="fr-FR" dirty="0"/>
              <a:t> </a:t>
            </a:r>
          </a:p>
          <a:p>
            <a:r>
              <a:rPr lang="fr-FR" dirty="0"/>
              <a:t>De jeunes voyageurs envoient chaque semaine des reportages et répondent personnellement aux questions des enfants. Une fois par semaine, un intervenant de l’association « l’enfant à l’hôpital » (élève de polytechnique en stage civique) vient au collège animer une séance et rapporte l’avancée du voyageur suivi. </a:t>
            </a:r>
          </a:p>
          <a:p>
            <a:r>
              <a:rPr lang="fr-FR" dirty="0"/>
              <a:t> </a:t>
            </a:r>
          </a:p>
          <a:p>
            <a:r>
              <a:rPr lang="fr-FR" dirty="0"/>
              <a:t>Le parcours citoyen a vocation à faire acquérir :</a:t>
            </a:r>
          </a:p>
          <a:p>
            <a:endParaRPr lang="fr-FR" dirty="0"/>
          </a:p>
          <a:p>
            <a:pPr lvl="0"/>
            <a:r>
              <a:rPr lang="fr-FR" dirty="0"/>
              <a:t>- des valeurs : dignité humaine et droits de l’homme, </a:t>
            </a:r>
            <a:r>
              <a:rPr lang="fr-FR" b="1" dirty="0"/>
              <a:t>diversité culturelle</a:t>
            </a:r>
            <a:r>
              <a:rPr lang="fr-FR" dirty="0"/>
              <a:t>, démocratie, justice, équité, égalité et État de droit ;</a:t>
            </a:r>
          </a:p>
          <a:p>
            <a:pPr lvl="0"/>
            <a:r>
              <a:rPr lang="fr-FR" dirty="0"/>
              <a:t>- des attitudes : </a:t>
            </a:r>
            <a:r>
              <a:rPr lang="fr-FR" b="1" dirty="0"/>
              <a:t>ouverture à l’altérité culturelle et aux convictions, vision du monde et pratiques différentes,</a:t>
            </a:r>
            <a:r>
              <a:rPr lang="fr-FR" dirty="0"/>
              <a:t> respect, esprit civique, responsabilité, sentiment d’efficacité personnelle et tolérance de l’ambigüité ;</a:t>
            </a:r>
          </a:p>
          <a:p>
            <a:pPr lvl="0"/>
            <a:r>
              <a:rPr lang="fr-FR" dirty="0"/>
              <a:t>- des aptitudes : apprentissage en autonomie, capacité d’analyse et de réflexion critique, </a:t>
            </a:r>
            <a:r>
              <a:rPr lang="fr-FR" b="1" dirty="0"/>
              <a:t>écoute et observation</a:t>
            </a:r>
            <a:r>
              <a:rPr lang="fr-FR" dirty="0"/>
              <a:t>, empathie, souplesse et adaptabilité, aptitudes linguistiques, communicatives et plurilingues, coopération et résolution de conflits ;</a:t>
            </a:r>
          </a:p>
          <a:p>
            <a:pPr lvl="0"/>
            <a:r>
              <a:rPr lang="fr-FR" dirty="0"/>
              <a:t>des connaissances, visant à la </a:t>
            </a:r>
            <a:r>
              <a:rPr lang="fr-FR" b="1" dirty="0"/>
              <a:t>compréhension critique</a:t>
            </a:r>
            <a:r>
              <a:rPr lang="fr-FR" dirty="0"/>
              <a:t> de soi-même, de la langue et de la communication, et du monde, </a:t>
            </a:r>
            <a:r>
              <a:rPr lang="fr-FR" b="1" dirty="0"/>
              <a:t>dans les domaines</a:t>
            </a:r>
            <a:r>
              <a:rPr lang="fr-FR" dirty="0"/>
              <a:t> politique, juridique, des droits de l’homme, </a:t>
            </a:r>
            <a:r>
              <a:rPr lang="fr-FR" b="1" dirty="0"/>
              <a:t>de la culture et des cultures, de la religion, de l’histoire, </a:t>
            </a:r>
            <a:r>
              <a:rPr lang="fr-FR" dirty="0"/>
              <a:t>des médias, de l’économie, de l’environnement</a:t>
            </a:r>
            <a:r>
              <a:rPr lang="fr-FR" b="1" dirty="0"/>
              <a:t> </a:t>
            </a:r>
            <a:endParaRPr lang="fr-FR" dirty="0"/>
          </a:p>
          <a:p>
            <a:r>
              <a:rPr lang="fr-FR" b="1" dirty="0"/>
              <a:t> </a:t>
            </a:r>
            <a:endParaRPr lang="fr-FR" dirty="0"/>
          </a:p>
          <a:p>
            <a:r>
              <a:rPr lang="fr-FR" dirty="0"/>
              <a:t>Avec ce projet, il s’agit donc d’inscrire les apprentissages (lecture/écriture, expression orale, géographie, histoire) dans la dimension culturelle qui leur donne sens et permettra de développer l’ouverture et la curiosité d’esprit nécessaires à la formation d’un futur citoyen éclairé. </a:t>
            </a:r>
          </a:p>
          <a:p>
            <a:endParaRPr lang="fr-FR" dirty="0"/>
          </a:p>
          <a:p>
            <a:r>
              <a:rPr lang="fr-FR" dirty="0"/>
              <a:t> </a:t>
            </a:r>
          </a:p>
          <a:p>
            <a:endParaRPr lang="fr-FR" dirty="0"/>
          </a:p>
        </p:txBody>
      </p:sp>
    </p:spTree>
    <p:extLst>
      <p:ext uri="{BB962C8B-B14F-4D97-AF65-F5344CB8AC3E}">
        <p14:creationId xmlns:p14="http://schemas.microsoft.com/office/powerpoint/2010/main" val="425398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A5F507-F721-EE56-4FCE-65ECA9C1C934}"/>
              </a:ext>
            </a:extLst>
          </p:cNvPr>
          <p:cNvSpPr txBox="1"/>
          <p:nvPr/>
        </p:nvSpPr>
        <p:spPr>
          <a:xfrm>
            <a:off x="508000" y="721360"/>
            <a:ext cx="10800080" cy="2862322"/>
          </a:xfrm>
          <a:prstGeom prst="rect">
            <a:avLst/>
          </a:prstGeom>
          <a:noFill/>
        </p:spPr>
        <p:txBody>
          <a:bodyPr wrap="square" rtlCol="0">
            <a:spAutoFit/>
          </a:bodyP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sz="3000" b="1" dirty="0"/>
          </a:p>
          <a:p>
            <a:pPr algn="ctr"/>
            <a:endParaRPr lang="fr-FR" sz="3000" b="1" dirty="0"/>
          </a:p>
          <a:p>
            <a:pPr algn="ctr"/>
            <a:r>
              <a:rPr lang="fr-FR" sz="3000" b="1" dirty="0"/>
              <a:t>LE PARCOURS AVENIR</a:t>
            </a:r>
          </a:p>
        </p:txBody>
      </p:sp>
    </p:spTree>
    <p:extLst>
      <p:ext uri="{BB962C8B-B14F-4D97-AF65-F5344CB8AC3E}">
        <p14:creationId xmlns:p14="http://schemas.microsoft.com/office/powerpoint/2010/main" val="136926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7881" y="0"/>
            <a:ext cx="11487955" cy="4524315"/>
          </a:xfrm>
          <a:prstGeom prst="rect">
            <a:avLst/>
          </a:prstGeom>
          <a:noFill/>
        </p:spPr>
        <p:txBody>
          <a:bodyPr wrap="square" rtlCol="0">
            <a:spAutoFit/>
          </a:bodyPr>
          <a:lstStyle/>
          <a:p>
            <a:pPr algn="ctr"/>
            <a:endParaRPr lang="fr-FR" sz="2400" b="1" dirty="0"/>
          </a:p>
          <a:p>
            <a:pPr algn="ctr"/>
            <a:endParaRPr lang="fr-FR" sz="2400" b="1" dirty="0"/>
          </a:p>
          <a:p>
            <a:pPr algn="ctr"/>
            <a:r>
              <a:rPr lang="fr-FR" sz="2400" b="1" dirty="0"/>
              <a:t>Parcours Avenir</a:t>
            </a:r>
            <a:endParaRPr lang="fr-FR" sz="2400" dirty="0"/>
          </a:p>
          <a:p>
            <a:endParaRPr lang="fr-FR" dirty="0"/>
          </a:p>
          <a:p>
            <a:r>
              <a:rPr lang="fr-FR" dirty="0"/>
              <a:t>Le PARCOURS AVENIR élaboré au collège D Milhaud a pour ambition de permettre à chaque élève de se projeter dans son avenir et de faire des choix raisonnés et éclairés. C’est par l’acquisition de connaissances sur le monde économique et professionnel, et par le développement de compétences dans le processus de construction et de conduite d’un projet d’orientation que le PARCOURS AVENIR participe à l’éducation et à l’intégration du futur citoyen dans la société.</a:t>
            </a:r>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99309780"/>
              </p:ext>
            </p:extLst>
          </p:nvPr>
        </p:nvGraphicFramePr>
        <p:xfrm>
          <a:off x="437881" y="3327718"/>
          <a:ext cx="11487954" cy="2828383"/>
        </p:xfrm>
        <a:graphic>
          <a:graphicData uri="http://schemas.openxmlformats.org/drawingml/2006/table">
            <a:tbl>
              <a:tblPr firstRow="1" firstCol="1" bandRow="1">
                <a:tableStyleId>{5C22544A-7EE6-4342-B048-85BDC9FD1C3A}</a:tableStyleId>
              </a:tblPr>
              <a:tblGrid>
                <a:gridCol w="678309">
                  <a:extLst>
                    <a:ext uri="{9D8B030D-6E8A-4147-A177-3AD203B41FA5}">
                      <a16:colId xmlns:a16="http://schemas.microsoft.com/office/drawing/2014/main" val="20000"/>
                    </a:ext>
                  </a:extLst>
                </a:gridCol>
                <a:gridCol w="1917250">
                  <a:extLst>
                    <a:ext uri="{9D8B030D-6E8A-4147-A177-3AD203B41FA5}">
                      <a16:colId xmlns:a16="http://schemas.microsoft.com/office/drawing/2014/main" val="20001"/>
                    </a:ext>
                  </a:extLst>
                </a:gridCol>
                <a:gridCol w="3699059">
                  <a:extLst>
                    <a:ext uri="{9D8B030D-6E8A-4147-A177-3AD203B41FA5}">
                      <a16:colId xmlns:a16="http://schemas.microsoft.com/office/drawing/2014/main" val="20002"/>
                    </a:ext>
                  </a:extLst>
                </a:gridCol>
                <a:gridCol w="5193336">
                  <a:extLst>
                    <a:ext uri="{9D8B030D-6E8A-4147-A177-3AD203B41FA5}">
                      <a16:colId xmlns:a16="http://schemas.microsoft.com/office/drawing/2014/main" val="20003"/>
                    </a:ext>
                  </a:extLst>
                </a:gridCol>
              </a:tblGrid>
              <a:tr h="282838">
                <a:tc>
                  <a:txBody>
                    <a:bodyPr/>
                    <a:lstStyle/>
                    <a:p>
                      <a:pPr>
                        <a:lnSpc>
                          <a:spcPct val="107000"/>
                        </a:lnSpc>
                        <a:spcAft>
                          <a:spcPts val="0"/>
                        </a:spcAft>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000">
                          <a:effectLst/>
                        </a:rPr>
                        <a:t>Objectifs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00">
                          <a:effectLst/>
                        </a:rPr>
                        <a:t>Démarches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00">
                          <a:effectLst/>
                        </a:rPr>
                        <a:t>Activités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48515">
                <a:tc>
                  <a:txBody>
                    <a:bodyPr/>
                    <a:lstStyle/>
                    <a:p>
                      <a:pPr algn="ctr">
                        <a:lnSpc>
                          <a:spcPct val="107000"/>
                        </a:lnSpc>
                        <a:spcAft>
                          <a:spcPts val="0"/>
                        </a:spcAft>
                      </a:pPr>
                      <a:r>
                        <a:rPr lang="fr-FR" sz="1000">
                          <a:effectLst/>
                        </a:rPr>
                        <a:t>6</a:t>
                      </a:r>
                      <a:r>
                        <a:rPr lang="fr-FR" sz="1000" baseline="30000">
                          <a:effectLst/>
                        </a:rPr>
                        <a:t>ième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00" dirty="0">
                          <a:effectLst/>
                        </a:rPr>
                        <a:t>Découvrir les métiers connus de ma ville.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000" dirty="0">
                          <a:effectLst/>
                        </a:rPr>
                        <a:t>- Etudier l’environnement économique de proximité du collège.</a:t>
                      </a:r>
                      <a:endParaRPr lang="fr-FR" sz="1100" dirty="0">
                        <a:effectLst/>
                      </a:endParaRPr>
                    </a:p>
                    <a:p>
                      <a:pPr>
                        <a:lnSpc>
                          <a:spcPct val="107000"/>
                        </a:lnSpc>
                        <a:spcAft>
                          <a:spcPts val="0"/>
                        </a:spcAft>
                      </a:pPr>
                      <a:r>
                        <a:rPr lang="fr-FR" sz="1000" dirty="0">
                          <a:effectLst/>
                        </a:rPr>
                        <a:t>- Découvrir la notion de métier.</a:t>
                      </a:r>
                      <a:endParaRPr lang="fr-FR" sz="1100" dirty="0">
                        <a:effectLst/>
                      </a:endParaRPr>
                    </a:p>
                    <a:p>
                      <a:pPr>
                        <a:lnSpc>
                          <a:spcPct val="107000"/>
                        </a:lnSpc>
                        <a:spcAft>
                          <a:spcPts val="0"/>
                        </a:spcAft>
                      </a:pPr>
                      <a:r>
                        <a:rPr lang="fr-FR" sz="1000" dirty="0">
                          <a:effectLst/>
                        </a:rPr>
                        <a:t>- S’organiser dans un travail de groupe.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Arial" panose="020B0604020202020204" pitchFamily="34" charset="0"/>
                        <a:buChar char="•"/>
                        <a:tabLst>
                          <a:tab pos="228600" algn="l"/>
                        </a:tabLst>
                      </a:pPr>
                      <a:r>
                        <a:rPr lang="fr-FR" sz="1000" u="sng">
                          <a:effectLst/>
                        </a:rPr>
                        <a:t>Projets collectifs au sein de la classe</a:t>
                      </a:r>
                      <a:r>
                        <a:rPr lang="fr-FR" sz="1000">
                          <a:effectLst/>
                        </a:rPr>
                        <a:t> :</a:t>
                      </a:r>
                      <a:endParaRPr lang="fr-FR" sz="1100">
                        <a:effectLst/>
                      </a:endParaRPr>
                    </a:p>
                    <a:p>
                      <a:pPr>
                        <a:lnSpc>
                          <a:spcPct val="107000"/>
                        </a:lnSpc>
                        <a:spcAft>
                          <a:spcPts val="0"/>
                        </a:spcAft>
                      </a:pPr>
                      <a:r>
                        <a:rPr lang="fr-FR" sz="1000">
                          <a:effectLst/>
                          <a:sym typeface="Wingdings" panose="05000000000000000000" pitchFamily="2" charset="2"/>
                        </a:rPr>
                        <a:t></a:t>
                      </a:r>
                      <a:r>
                        <a:rPr lang="fr-FR" sz="1000">
                          <a:effectLst/>
                        </a:rPr>
                        <a:t> Recherches et enquêtes sur « les métiers de ma ville ».</a:t>
                      </a:r>
                      <a:endParaRPr lang="fr-FR" sz="1100">
                        <a:effectLst/>
                      </a:endParaRPr>
                    </a:p>
                    <a:p>
                      <a:pPr>
                        <a:lnSpc>
                          <a:spcPct val="107000"/>
                        </a:lnSpc>
                        <a:spcAft>
                          <a:spcPts val="0"/>
                        </a:spcAft>
                      </a:pPr>
                      <a:r>
                        <a:rPr lang="fr-FR" sz="1000">
                          <a:effectLst/>
                          <a:sym typeface="Wingdings" panose="05000000000000000000" pitchFamily="2" charset="2"/>
                        </a:rPr>
                        <a:t></a:t>
                      </a:r>
                      <a:r>
                        <a:rPr lang="fr-FR" sz="1000">
                          <a:effectLst/>
                        </a:rPr>
                        <a:t> Etablir des Fiches métiers sur « les métiers de ma ville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697030">
                <a:tc>
                  <a:txBody>
                    <a:bodyPr/>
                    <a:lstStyle/>
                    <a:p>
                      <a:pPr algn="ctr">
                        <a:lnSpc>
                          <a:spcPct val="107000"/>
                        </a:lnSpc>
                        <a:spcAft>
                          <a:spcPts val="0"/>
                        </a:spcAft>
                      </a:pPr>
                      <a:r>
                        <a:rPr lang="fr-FR" sz="1000">
                          <a:effectLst/>
                        </a:rPr>
                        <a:t>5</a:t>
                      </a:r>
                      <a:r>
                        <a:rPr lang="fr-FR" sz="1000" baseline="30000">
                          <a:effectLst/>
                        </a:rPr>
                        <a:t>ième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00" dirty="0">
                          <a:effectLst/>
                        </a:rPr>
                        <a:t>Elargir le champ des représentations.</a:t>
                      </a:r>
                      <a:endParaRPr lang="fr-FR" sz="1100" dirty="0">
                        <a:effectLst/>
                      </a:endParaRPr>
                    </a:p>
                    <a:p>
                      <a:pPr algn="ctr">
                        <a:lnSpc>
                          <a:spcPct val="107000"/>
                        </a:lnSpc>
                        <a:spcAft>
                          <a:spcPts val="0"/>
                        </a:spcAft>
                      </a:pPr>
                      <a:r>
                        <a:rPr lang="fr-FR" sz="1000" dirty="0">
                          <a:effectLst/>
                        </a:rPr>
                        <a:t> </a:t>
                      </a:r>
                      <a:endParaRPr lang="fr-FR" sz="1100" dirty="0">
                        <a:effectLst/>
                      </a:endParaRPr>
                    </a:p>
                    <a:p>
                      <a:pPr algn="ctr">
                        <a:lnSpc>
                          <a:spcPct val="107000"/>
                        </a:lnSpc>
                        <a:spcAft>
                          <a:spcPts val="0"/>
                        </a:spcAft>
                      </a:pPr>
                      <a:r>
                        <a:rPr lang="fr-FR" sz="1000" dirty="0">
                          <a:effectLst/>
                        </a:rPr>
                        <a:t>Donner du sens au travail.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endParaRPr lang="fr-FR" sz="1000" dirty="0">
                        <a:effectLst/>
                      </a:endParaRPr>
                    </a:p>
                    <a:p>
                      <a:pPr>
                        <a:lnSpc>
                          <a:spcPct val="107000"/>
                        </a:lnSpc>
                        <a:spcAft>
                          <a:spcPts val="0"/>
                        </a:spcAft>
                      </a:pPr>
                      <a:endParaRPr lang="fr-FR" sz="1000" dirty="0">
                        <a:effectLst/>
                      </a:endParaRPr>
                    </a:p>
                    <a:p>
                      <a:pPr>
                        <a:lnSpc>
                          <a:spcPct val="107000"/>
                        </a:lnSpc>
                        <a:spcAft>
                          <a:spcPts val="0"/>
                        </a:spcAft>
                      </a:pPr>
                      <a:endParaRPr lang="fr-FR" sz="1000" dirty="0">
                        <a:effectLst/>
                      </a:endParaRPr>
                    </a:p>
                    <a:p>
                      <a:pPr>
                        <a:lnSpc>
                          <a:spcPct val="107000"/>
                        </a:lnSpc>
                        <a:spcAft>
                          <a:spcPts val="0"/>
                        </a:spcAft>
                      </a:pPr>
                      <a:r>
                        <a:rPr lang="fr-FR" sz="1000" dirty="0">
                          <a:effectLst/>
                        </a:rPr>
                        <a:t>- À partir de l’étude d’un champ d’activités, mettre en évidence tous les métiers de ce champ. </a:t>
                      </a:r>
                      <a:endParaRPr lang="fr-FR" sz="1100" dirty="0">
                        <a:effectLst/>
                      </a:endParaRPr>
                    </a:p>
                    <a:p>
                      <a:pPr>
                        <a:lnSpc>
                          <a:spcPct val="107000"/>
                        </a:lnSpc>
                        <a:spcAft>
                          <a:spcPts val="0"/>
                        </a:spcAft>
                      </a:pPr>
                      <a:r>
                        <a:rPr lang="fr-FR" sz="1000" dirty="0">
                          <a:effectLst/>
                        </a:rPr>
                        <a:t>- Elaborer une banque de données </a:t>
                      </a:r>
                      <a:endParaRPr lang="fr-FR" sz="1100" dirty="0">
                        <a:effectLst/>
                      </a:endParaRPr>
                    </a:p>
                    <a:p>
                      <a:pPr>
                        <a:lnSpc>
                          <a:spcPct val="107000"/>
                        </a:lnSpc>
                        <a:spcAft>
                          <a:spcPts val="0"/>
                        </a:spcAft>
                      </a:pPr>
                      <a:r>
                        <a:rPr lang="fr-FR" sz="1000" dirty="0">
                          <a:effectLst/>
                        </a:rPr>
                        <a:t>- Faire le lien avec les projets de l’établissement (E3D, Club Jardinage, Section VB, PACTE Architecture)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Arial" panose="020B0604020202020204" pitchFamily="34" charset="0"/>
                        <a:buChar char="•"/>
                        <a:tabLst>
                          <a:tab pos="228600" algn="l"/>
                        </a:tabLst>
                      </a:pPr>
                      <a:r>
                        <a:rPr lang="fr-FR" sz="1000" u="sng" dirty="0">
                          <a:effectLst/>
                        </a:rPr>
                        <a:t>Projets collectifs au sein de la classe</a:t>
                      </a:r>
                      <a:r>
                        <a:rPr lang="fr-FR" sz="1000" dirty="0">
                          <a:effectLst/>
                        </a:rPr>
                        <a:t> :</a:t>
                      </a:r>
                      <a:endParaRPr lang="fr-FR" sz="1100" dirty="0">
                        <a:effectLst/>
                      </a:endParaRPr>
                    </a:p>
                    <a:p>
                      <a:pPr>
                        <a:lnSpc>
                          <a:spcPct val="107000"/>
                        </a:lnSpc>
                        <a:spcAft>
                          <a:spcPts val="0"/>
                        </a:spcAft>
                      </a:pPr>
                      <a:r>
                        <a:rPr lang="fr-FR" sz="1000" dirty="0">
                          <a:effectLst/>
                          <a:sym typeface="Wingdings" panose="05000000000000000000" pitchFamily="2" charset="2"/>
                        </a:rPr>
                        <a:t></a:t>
                      </a:r>
                      <a:r>
                        <a:rPr lang="fr-FR" sz="1000" dirty="0">
                          <a:effectLst/>
                        </a:rPr>
                        <a:t> Réalisation de fiches métiers d’un même domaine d’activité.</a:t>
                      </a:r>
                      <a:endParaRPr lang="fr-FR" sz="1100" dirty="0">
                        <a:effectLst/>
                      </a:endParaRPr>
                    </a:p>
                    <a:p>
                      <a:pPr>
                        <a:lnSpc>
                          <a:spcPct val="107000"/>
                        </a:lnSpc>
                        <a:spcAft>
                          <a:spcPts val="0"/>
                        </a:spcAft>
                      </a:pPr>
                      <a:r>
                        <a:rPr lang="fr-FR" sz="1000" dirty="0">
                          <a:effectLst/>
                          <a:sym typeface="Wingdings" panose="05000000000000000000" pitchFamily="2" charset="2"/>
                        </a:rPr>
                        <a:t></a:t>
                      </a:r>
                      <a:r>
                        <a:rPr lang="fr-FR" sz="1000" dirty="0">
                          <a:effectLst/>
                        </a:rPr>
                        <a:t> Organisation de témoignages de parents. </a:t>
                      </a:r>
                      <a:endParaRPr lang="fr-FR" sz="1100" dirty="0">
                        <a:effectLst/>
                      </a:endParaRPr>
                    </a:p>
                    <a:p>
                      <a:pPr>
                        <a:lnSpc>
                          <a:spcPct val="107000"/>
                        </a:lnSpc>
                        <a:spcAft>
                          <a:spcPts val="0"/>
                        </a:spcAft>
                      </a:pPr>
                      <a:r>
                        <a:rPr lang="fr-FR" sz="1000" dirty="0">
                          <a:effectLst/>
                          <a:sym typeface="Wingdings" panose="05000000000000000000" pitchFamily="2" charset="2"/>
                        </a:rPr>
                        <a:t></a:t>
                      </a:r>
                      <a:r>
                        <a:rPr lang="fr-FR" sz="1000" dirty="0">
                          <a:effectLst/>
                        </a:rPr>
                        <a:t> Création d’un article « </a:t>
                      </a:r>
                      <a:r>
                        <a:rPr lang="fr-FR" sz="1000" dirty="0" err="1">
                          <a:effectLst/>
                        </a:rPr>
                        <a:t>Madmagz</a:t>
                      </a:r>
                      <a:r>
                        <a:rPr lang="fr-FR" sz="1000" dirty="0">
                          <a:effectLst/>
                        </a:rPr>
                        <a:t> ». </a:t>
                      </a:r>
                      <a:endParaRPr lang="fr-FR" sz="1100" dirty="0">
                        <a:effectLst/>
                      </a:endParaRPr>
                    </a:p>
                    <a:p>
                      <a:pPr>
                        <a:lnSpc>
                          <a:spcPct val="107000"/>
                        </a:lnSpc>
                        <a:spcAft>
                          <a:spcPts val="0"/>
                        </a:spcAft>
                      </a:pPr>
                      <a:r>
                        <a:rPr lang="fr-FR" sz="1000" dirty="0">
                          <a:effectLst/>
                        </a:rPr>
                        <a:t> </a:t>
                      </a:r>
                      <a:endParaRPr lang="fr-FR" sz="1100" dirty="0">
                        <a:effectLst/>
                      </a:endParaRPr>
                    </a:p>
                    <a:p>
                      <a:pPr>
                        <a:lnSpc>
                          <a:spcPct val="107000"/>
                        </a:lnSpc>
                        <a:spcAft>
                          <a:spcPts val="0"/>
                        </a:spcAft>
                      </a:pPr>
                      <a:r>
                        <a:rPr lang="fr-FR" sz="1000" dirty="0">
                          <a:effectLst/>
                          <a:sym typeface="Wingdings" panose="05000000000000000000" pitchFamily="2" charset="2"/>
                        </a:rPr>
                        <a:t></a:t>
                      </a:r>
                      <a:r>
                        <a:rPr lang="fr-FR" sz="1000" dirty="0">
                          <a:effectLst/>
                        </a:rPr>
                        <a:t> Préparer et répondre à un questionnaire.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106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7577" y="425002"/>
            <a:ext cx="10947043" cy="6186309"/>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470661739"/>
              </p:ext>
            </p:extLst>
          </p:nvPr>
        </p:nvGraphicFramePr>
        <p:xfrm>
          <a:off x="257577" y="2859818"/>
          <a:ext cx="11578109" cy="1785557"/>
        </p:xfrm>
        <a:graphic>
          <a:graphicData uri="http://schemas.openxmlformats.org/drawingml/2006/table">
            <a:tbl>
              <a:tblPr firstRow="1" firstCol="1" bandRow="1">
                <a:tableStyleId>{5C22544A-7EE6-4342-B048-85BDC9FD1C3A}</a:tableStyleId>
              </a:tblPr>
              <a:tblGrid>
                <a:gridCol w="683633">
                  <a:extLst>
                    <a:ext uri="{9D8B030D-6E8A-4147-A177-3AD203B41FA5}">
                      <a16:colId xmlns:a16="http://schemas.microsoft.com/office/drawing/2014/main" val="20000"/>
                    </a:ext>
                  </a:extLst>
                </a:gridCol>
                <a:gridCol w="1932295">
                  <a:extLst>
                    <a:ext uri="{9D8B030D-6E8A-4147-A177-3AD203B41FA5}">
                      <a16:colId xmlns:a16="http://schemas.microsoft.com/office/drawing/2014/main" val="20001"/>
                    </a:ext>
                  </a:extLst>
                </a:gridCol>
                <a:gridCol w="3728089">
                  <a:extLst>
                    <a:ext uri="{9D8B030D-6E8A-4147-A177-3AD203B41FA5}">
                      <a16:colId xmlns:a16="http://schemas.microsoft.com/office/drawing/2014/main" val="20002"/>
                    </a:ext>
                  </a:extLst>
                </a:gridCol>
                <a:gridCol w="5234092">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fr-FR" sz="1000" dirty="0">
                          <a:effectLst/>
                        </a:rPr>
                        <a:t>3</a:t>
                      </a:r>
                      <a:r>
                        <a:rPr lang="fr-FR" sz="1000" baseline="30000" dirty="0">
                          <a:effectLst/>
                        </a:rPr>
                        <a:t>ième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000" dirty="0">
                          <a:effectLst/>
                        </a:rPr>
                        <a:t>Finaliser son </a:t>
                      </a:r>
                      <a:r>
                        <a:rPr lang="fr-FR" sz="1000" dirty="0" err="1">
                          <a:effectLst/>
                        </a:rPr>
                        <a:t>pret</a:t>
                      </a:r>
                      <a:r>
                        <a:rPr lang="fr-FR" sz="1000" dirty="0">
                          <a:effectLst/>
                        </a:rPr>
                        <a:t> d’orientation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fr-FR" sz="1000">
                          <a:effectLst/>
                        </a:rPr>
                        <a:t>- Entrer dans une démarche, active et personnelle, d’orientation et d’affectation pour préciser son cursus.</a:t>
                      </a:r>
                      <a:endParaRPr lang="fr-FR" sz="1100">
                        <a:effectLst/>
                      </a:endParaRPr>
                    </a:p>
                    <a:p>
                      <a:pPr>
                        <a:lnSpc>
                          <a:spcPct val="107000"/>
                        </a:lnSpc>
                        <a:spcAft>
                          <a:spcPts val="0"/>
                        </a:spcAft>
                      </a:pPr>
                      <a:r>
                        <a:rPr lang="fr-FR" sz="1000">
                          <a:effectLst/>
                        </a:rPr>
                        <a:t> </a:t>
                      </a:r>
                      <a:endParaRPr lang="fr-FR" sz="1100">
                        <a:effectLst/>
                      </a:endParaRPr>
                    </a:p>
                    <a:p>
                      <a:pPr>
                        <a:lnSpc>
                          <a:spcPct val="107000"/>
                        </a:lnSpc>
                        <a:spcAft>
                          <a:spcPts val="0"/>
                        </a:spcAft>
                      </a:pP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Arial" panose="020B0604020202020204" pitchFamily="34" charset="0"/>
                        <a:buChar char="•"/>
                        <a:tabLst>
                          <a:tab pos="291465" algn="l"/>
                        </a:tabLst>
                      </a:pPr>
                      <a:r>
                        <a:rPr lang="fr-FR" sz="1000" u="sng" dirty="0">
                          <a:effectLst/>
                        </a:rPr>
                        <a:t>Projet collectif au sein du collège :</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Stage d’observation en milieu professionnel.</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Ecriture de sa lettre de motivation (intervention du SIJ).</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Réunion d’informations sur les filières après la 3</a:t>
                      </a:r>
                      <a:r>
                        <a:rPr lang="fr-FR" sz="1000" baseline="30000" dirty="0">
                          <a:effectLst/>
                        </a:rPr>
                        <a:t>ième</a:t>
                      </a:r>
                      <a:r>
                        <a:rPr lang="fr-FR" sz="1000" dirty="0">
                          <a:effectLst/>
                        </a:rPr>
                        <a:t>.</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Informer des portes ouvertes des lycées.</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Organisation de mini-stages en lycée professionnel.</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Participation à des sorties (visites de lycées professionnels, bus de l’apprentissage, forum, salons …).</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Présentation de filières technologiques.</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Témoignages de professionnels (les métiers de l’espace), d’anciens élèves.</a:t>
                      </a:r>
                      <a:endParaRPr lang="fr-FR" sz="1100" dirty="0">
                        <a:effectLst/>
                      </a:endParaRPr>
                    </a:p>
                    <a:p>
                      <a:pPr marL="21590">
                        <a:lnSpc>
                          <a:spcPct val="107000"/>
                        </a:lnSpc>
                        <a:spcAft>
                          <a:spcPts val="0"/>
                        </a:spcAft>
                      </a:pPr>
                      <a:r>
                        <a:rPr lang="fr-FR" sz="1000" dirty="0">
                          <a:effectLst/>
                          <a:sym typeface="Wingdings" panose="05000000000000000000" pitchFamily="2" charset="2"/>
                        </a:rPr>
                        <a:t></a:t>
                      </a:r>
                      <a:r>
                        <a:rPr lang="fr-FR" sz="1000" dirty="0">
                          <a:effectLst/>
                        </a:rPr>
                        <a:t> Projet Sciences Po (« S’unir pour réussir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17995570"/>
              </p:ext>
            </p:extLst>
          </p:nvPr>
        </p:nvGraphicFramePr>
        <p:xfrm>
          <a:off x="257576" y="684149"/>
          <a:ext cx="11578109" cy="4351337"/>
        </p:xfrm>
        <a:graphic>
          <a:graphicData uri="http://schemas.openxmlformats.org/drawingml/2006/table">
            <a:tbl>
              <a:tblPr firstRow="1" firstCol="1" bandRow="1">
                <a:tableStyleId>{5C22544A-7EE6-4342-B048-85BDC9FD1C3A}</a:tableStyleId>
              </a:tblPr>
              <a:tblGrid>
                <a:gridCol w="683632">
                  <a:extLst>
                    <a:ext uri="{9D8B030D-6E8A-4147-A177-3AD203B41FA5}">
                      <a16:colId xmlns:a16="http://schemas.microsoft.com/office/drawing/2014/main" val="20000"/>
                    </a:ext>
                  </a:extLst>
                </a:gridCol>
                <a:gridCol w="1932295">
                  <a:extLst>
                    <a:ext uri="{9D8B030D-6E8A-4147-A177-3AD203B41FA5}">
                      <a16:colId xmlns:a16="http://schemas.microsoft.com/office/drawing/2014/main" val="20001"/>
                    </a:ext>
                  </a:extLst>
                </a:gridCol>
                <a:gridCol w="3728088">
                  <a:extLst>
                    <a:ext uri="{9D8B030D-6E8A-4147-A177-3AD203B41FA5}">
                      <a16:colId xmlns:a16="http://schemas.microsoft.com/office/drawing/2014/main" val="20002"/>
                    </a:ext>
                  </a:extLst>
                </a:gridCol>
                <a:gridCol w="5234094">
                  <a:extLst>
                    <a:ext uri="{9D8B030D-6E8A-4147-A177-3AD203B41FA5}">
                      <a16:colId xmlns:a16="http://schemas.microsoft.com/office/drawing/2014/main" val="20003"/>
                    </a:ext>
                  </a:extLst>
                </a:gridCol>
              </a:tblGrid>
              <a:tr h="2386217">
                <a:tc>
                  <a:txBody>
                    <a:bodyPr/>
                    <a:lstStyle/>
                    <a:p>
                      <a:pPr>
                        <a:lnSpc>
                          <a:spcPct val="107000"/>
                        </a:lnSpc>
                        <a:spcAft>
                          <a:spcPts val="0"/>
                        </a:spcAft>
                      </a:pPr>
                      <a:r>
                        <a:rPr lang="fr-FR" sz="900" dirty="0">
                          <a:effectLst/>
                        </a:rPr>
                        <a:t>4</a:t>
                      </a:r>
                      <a:r>
                        <a:rPr lang="fr-FR" sz="900" baseline="30000" dirty="0">
                          <a:effectLst/>
                        </a:rPr>
                        <a:t>ième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tc>
                <a:tc>
                  <a:txBody>
                    <a:bodyPr/>
                    <a:lstStyle/>
                    <a:p>
                      <a:pPr algn="ctr">
                        <a:lnSpc>
                          <a:spcPct val="107000"/>
                        </a:lnSpc>
                        <a:spcAft>
                          <a:spcPts val="0"/>
                        </a:spcAft>
                      </a:pPr>
                      <a:r>
                        <a:rPr lang="fr-FR" sz="900">
                          <a:effectLst/>
                        </a:rPr>
                        <a:t>Ouvrir sur le champ des possibles en dépassant les stéréotypes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tc>
                <a:tc>
                  <a:txBody>
                    <a:bodyPr/>
                    <a:lstStyle/>
                    <a:p>
                      <a:pPr marL="342900" lvl="0" indent="-342900">
                        <a:lnSpc>
                          <a:spcPct val="107000"/>
                        </a:lnSpc>
                        <a:spcAft>
                          <a:spcPts val="0"/>
                        </a:spcAft>
                        <a:buFont typeface="Times New Roman" panose="02020603050405020304" pitchFamily="18" charset="0"/>
                        <a:buChar char="-"/>
                        <a:tabLst>
                          <a:tab pos="457200" algn="l"/>
                        </a:tabLst>
                      </a:pPr>
                      <a:endParaRPr lang="fr-FR" sz="900" dirty="0">
                        <a:effectLst/>
                      </a:endParaRPr>
                    </a:p>
                    <a:p>
                      <a:pPr marL="342900" lvl="0" indent="-342900">
                        <a:lnSpc>
                          <a:spcPct val="107000"/>
                        </a:lnSpc>
                        <a:spcAft>
                          <a:spcPts val="0"/>
                        </a:spcAft>
                        <a:buFont typeface="Times New Roman" panose="02020603050405020304" pitchFamily="18" charset="0"/>
                        <a:buChar char="-"/>
                        <a:tabLst>
                          <a:tab pos="457200" algn="l"/>
                        </a:tabLst>
                      </a:pPr>
                      <a:endParaRPr lang="fr-FR" sz="900" dirty="0">
                        <a:effectLst/>
                      </a:endParaRPr>
                    </a:p>
                    <a:p>
                      <a:pPr marL="342900" lvl="0" indent="-342900">
                        <a:lnSpc>
                          <a:spcPct val="107000"/>
                        </a:lnSpc>
                        <a:spcAft>
                          <a:spcPts val="0"/>
                        </a:spcAft>
                        <a:buFont typeface="Times New Roman" panose="02020603050405020304" pitchFamily="18" charset="0"/>
                        <a:buChar char="-"/>
                        <a:tabLst>
                          <a:tab pos="457200" algn="l"/>
                        </a:tabLst>
                      </a:pPr>
                      <a:endParaRPr lang="fr-FR" sz="900" dirty="0">
                        <a:effectLst/>
                      </a:endParaRPr>
                    </a:p>
                    <a:p>
                      <a:pPr marL="342900" lvl="0" indent="-342900">
                        <a:lnSpc>
                          <a:spcPct val="107000"/>
                        </a:lnSpc>
                        <a:spcAft>
                          <a:spcPts val="0"/>
                        </a:spcAft>
                        <a:buFont typeface="Times New Roman" panose="02020603050405020304" pitchFamily="18" charset="0"/>
                        <a:buChar char="-"/>
                        <a:tabLst>
                          <a:tab pos="457200" algn="l"/>
                        </a:tabLst>
                      </a:pPr>
                      <a:r>
                        <a:rPr lang="fr-FR" sz="900" dirty="0">
                          <a:effectLst/>
                        </a:rPr>
                        <a:t>Exploiter le champ des possibles au sein de secteurs d’activités (pluralité des métiers, les métiers au féminin, lutte contre les représentations sociales …).</a:t>
                      </a:r>
                    </a:p>
                    <a:p>
                      <a:pPr marL="342900" lvl="0" indent="-342900">
                        <a:lnSpc>
                          <a:spcPct val="107000"/>
                        </a:lnSpc>
                        <a:spcAft>
                          <a:spcPts val="0"/>
                        </a:spcAft>
                        <a:buFont typeface="Times New Roman" panose="02020603050405020304" pitchFamily="18" charset="0"/>
                        <a:buChar char="-"/>
                        <a:tabLst>
                          <a:tab pos="457200" algn="l"/>
                        </a:tabLst>
                      </a:pPr>
                      <a:r>
                        <a:rPr lang="fr-FR" sz="900" dirty="0">
                          <a:effectLst/>
                        </a:rPr>
                        <a:t>Casser les représentations de la voie professionnelle.</a:t>
                      </a:r>
                    </a:p>
                    <a:p>
                      <a:pPr marL="342900" lvl="0" indent="-342900">
                        <a:lnSpc>
                          <a:spcPct val="107000"/>
                        </a:lnSpc>
                        <a:spcAft>
                          <a:spcPts val="0"/>
                        </a:spcAft>
                        <a:buFont typeface="Times New Roman" panose="02020603050405020304" pitchFamily="18" charset="0"/>
                        <a:buChar char="-"/>
                      </a:pPr>
                      <a:r>
                        <a:rPr lang="fr-FR" sz="900" dirty="0">
                          <a:effectLst/>
                        </a:rPr>
                        <a:t>Donner du sens au projet de chacun en ancrant le travail sur les métiers sur ses centres d’intérêts.</a:t>
                      </a:r>
                    </a:p>
                    <a:p>
                      <a:pPr marL="342900" lvl="0" indent="-342900">
                        <a:lnSpc>
                          <a:spcPct val="107000"/>
                        </a:lnSpc>
                        <a:spcAft>
                          <a:spcPts val="0"/>
                        </a:spcAft>
                        <a:buFont typeface="Times New Roman" panose="02020603050405020304" pitchFamily="18" charset="0"/>
                        <a:buChar char="-"/>
                        <a:tabLst>
                          <a:tab pos="457200" algn="l"/>
                        </a:tabLst>
                      </a:pPr>
                      <a:r>
                        <a:rPr lang="fr-FR" sz="900" dirty="0">
                          <a:effectLst/>
                        </a:rPr>
                        <a:t>Conduite d’une méthode de construction d’un projet d’orientation.</a:t>
                      </a:r>
                    </a:p>
                    <a:p>
                      <a:pPr marL="342900" lvl="0" indent="-342900">
                        <a:lnSpc>
                          <a:spcPct val="107000"/>
                        </a:lnSpc>
                        <a:spcAft>
                          <a:spcPts val="0"/>
                        </a:spcAft>
                        <a:buFont typeface="Times New Roman" panose="02020603050405020304" pitchFamily="18" charset="0"/>
                        <a:buChar char="-"/>
                        <a:tabLst>
                          <a:tab pos="457200" algn="l"/>
                        </a:tabLst>
                      </a:pPr>
                      <a:r>
                        <a:rPr lang="fr-FR" sz="900" dirty="0">
                          <a:effectLst/>
                        </a:rPr>
                        <a:t>Connaître les grandes filières d’orientation.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tc>
                  <a:txBody>
                    <a:bodyPr/>
                    <a:lstStyle/>
                    <a:p>
                      <a:pPr marL="342900" lvl="0" indent="-342900">
                        <a:lnSpc>
                          <a:spcPct val="107000"/>
                        </a:lnSpc>
                        <a:spcAft>
                          <a:spcPts val="0"/>
                        </a:spcAft>
                        <a:buFont typeface="Arial" panose="020B0604020202020204" pitchFamily="34" charset="0"/>
                        <a:buChar char="•"/>
                        <a:tabLst>
                          <a:tab pos="99060" algn="l"/>
                        </a:tabLst>
                      </a:pPr>
                      <a:r>
                        <a:rPr lang="fr-FR" sz="900" u="sng">
                          <a:effectLst/>
                        </a:rPr>
                        <a:t>Projet individuel</a:t>
                      </a:r>
                      <a:r>
                        <a:rPr lang="fr-FR" sz="900">
                          <a:effectLst/>
                        </a:rPr>
                        <a:t> :</a:t>
                      </a:r>
                    </a:p>
                    <a:p>
                      <a:pPr marL="8890">
                        <a:lnSpc>
                          <a:spcPct val="107000"/>
                        </a:lnSpc>
                        <a:spcAft>
                          <a:spcPts val="0"/>
                        </a:spcAft>
                      </a:pPr>
                      <a:r>
                        <a:rPr lang="fr-FR" sz="900">
                          <a:effectLst/>
                          <a:sym typeface="Wingdings" panose="05000000000000000000" pitchFamily="2" charset="2"/>
                        </a:rPr>
                        <a:t></a:t>
                      </a:r>
                      <a:r>
                        <a:rPr lang="fr-FR" sz="900">
                          <a:effectLst/>
                        </a:rPr>
                        <a:t> Elaboration d’une fiche métier faisant le lien entre les vœux de l’élève, les compétences et les formations possibles.</a:t>
                      </a:r>
                    </a:p>
                    <a:p>
                      <a:pPr marL="8890">
                        <a:lnSpc>
                          <a:spcPct val="107000"/>
                        </a:lnSpc>
                        <a:spcAft>
                          <a:spcPts val="0"/>
                        </a:spcAft>
                      </a:pPr>
                      <a:r>
                        <a:rPr lang="fr-FR" sz="900">
                          <a:effectLst/>
                          <a:sym typeface="Wingdings" panose="05000000000000000000" pitchFamily="2" charset="2"/>
                        </a:rPr>
                        <a:t></a:t>
                      </a:r>
                      <a:r>
                        <a:rPr lang="fr-FR" sz="900">
                          <a:effectLst/>
                        </a:rPr>
                        <a:t> Recherche sur un métier (Onisep – « Demain ce sera moi ») </a:t>
                      </a:r>
                    </a:p>
                    <a:p>
                      <a:pPr marL="8890">
                        <a:lnSpc>
                          <a:spcPct val="107000"/>
                        </a:lnSpc>
                        <a:spcAft>
                          <a:spcPts val="0"/>
                        </a:spcAft>
                      </a:pPr>
                      <a:r>
                        <a:rPr lang="fr-FR" sz="900">
                          <a:effectLst/>
                          <a:sym typeface="Wingdings" panose="05000000000000000000" pitchFamily="2" charset="2"/>
                        </a:rPr>
                        <a:t></a:t>
                      </a:r>
                      <a:r>
                        <a:rPr lang="fr-FR" sz="900">
                          <a:effectLst/>
                        </a:rPr>
                        <a:t> Définir un champ d’activité à partir du quizz ONISEP : « Quel métier pour moi ? ».</a:t>
                      </a:r>
                    </a:p>
                    <a:p>
                      <a:pPr marL="342900" lvl="0" indent="-342900">
                        <a:lnSpc>
                          <a:spcPct val="107000"/>
                        </a:lnSpc>
                        <a:spcAft>
                          <a:spcPts val="0"/>
                        </a:spcAft>
                        <a:buFont typeface="Wingdings" panose="05000000000000000000" pitchFamily="2" charset="2"/>
                        <a:buChar char=""/>
                      </a:pPr>
                      <a:r>
                        <a:rPr lang="fr-FR" sz="900">
                          <a:effectLst/>
                        </a:rPr>
                        <a:t>Ecriture de son CV.</a:t>
                      </a:r>
                    </a:p>
                    <a:p>
                      <a:pPr marL="188595">
                        <a:lnSpc>
                          <a:spcPct val="107000"/>
                        </a:lnSpc>
                        <a:spcAft>
                          <a:spcPts val="0"/>
                        </a:spcAft>
                      </a:pPr>
                      <a:r>
                        <a:rPr lang="fr-FR" sz="900">
                          <a:effectLst/>
                        </a:rPr>
                        <a:t> </a:t>
                      </a:r>
                    </a:p>
                    <a:p>
                      <a:pPr marL="342900" lvl="0" indent="-342900">
                        <a:lnSpc>
                          <a:spcPct val="107000"/>
                        </a:lnSpc>
                        <a:spcAft>
                          <a:spcPts val="0"/>
                        </a:spcAft>
                        <a:buFont typeface="Arial" panose="020B0604020202020204" pitchFamily="34" charset="0"/>
                        <a:buChar char="•"/>
                        <a:tabLst>
                          <a:tab pos="228600" algn="l"/>
                        </a:tabLst>
                      </a:pPr>
                      <a:r>
                        <a:rPr lang="fr-FR" sz="900" u="sng">
                          <a:effectLst/>
                        </a:rPr>
                        <a:t>Projet collectif au sein de la classe</a:t>
                      </a:r>
                      <a:r>
                        <a:rPr lang="fr-FR" sz="900">
                          <a:effectLst/>
                        </a:rPr>
                        <a:t> :</a:t>
                      </a:r>
                    </a:p>
                    <a:p>
                      <a:pPr marL="21590">
                        <a:lnSpc>
                          <a:spcPct val="107000"/>
                        </a:lnSpc>
                        <a:spcAft>
                          <a:spcPts val="0"/>
                        </a:spcAft>
                      </a:pPr>
                      <a:r>
                        <a:rPr lang="fr-FR" sz="900">
                          <a:effectLst/>
                          <a:sym typeface="Wingdings" panose="05000000000000000000" pitchFamily="2" charset="2"/>
                        </a:rPr>
                        <a:t></a:t>
                      </a:r>
                      <a:r>
                        <a:rPr lang="fr-FR" sz="900">
                          <a:effectLst/>
                        </a:rPr>
                        <a:t> Etudes des filières à partir de fiches métiers.</a:t>
                      </a:r>
                    </a:p>
                    <a:p>
                      <a:pPr marL="21590">
                        <a:lnSpc>
                          <a:spcPct val="107000"/>
                        </a:lnSpc>
                        <a:spcAft>
                          <a:spcPts val="0"/>
                        </a:spcAft>
                      </a:pPr>
                      <a:r>
                        <a:rPr lang="fr-FR" sz="900">
                          <a:effectLst/>
                        </a:rPr>
                        <a:t> </a:t>
                      </a:r>
                    </a:p>
                    <a:p>
                      <a:pPr marL="342900" lvl="0" indent="-342900">
                        <a:lnSpc>
                          <a:spcPct val="107000"/>
                        </a:lnSpc>
                        <a:spcAft>
                          <a:spcPts val="0"/>
                        </a:spcAft>
                        <a:buFont typeface="Arial" panose="020B0604020202020204" pitchFamily="34" charset="0"/>
                        <a:buChar char="•"/>
                        <a:tabLst>
                          <a:tab pos="99060" algn="l"/>
                        </a:tabLst>
                      </a:pPr>
                      <a:r>
                        <a:rPr lang="fr-FR" sz="900" u="sng">
                          <a:effectLst/>
                        </a:rPr>
                        <a:t>Projet collectif au sein du collège</a:t>
                      </a:r>
                      <a:r>
                        <a:rPr lang="fr-FR" sz="900">
                          <a:effectLst/>
                        </a:rPr>
                        <a:t> :</a:t>
                      </a:r>
                    </a:p>
                    <a:p>
                      <a:pPr>
                        <a:lnSpc>
                          <a:spcPct val="107000"/>
                        </a:lnSpc>
                        <a:spcAft>
                          <a:spcPts val="0"/>
                        </a:spcAft>
                      </a:pPr>
                      <a:r>
                        <a:rPr lang="fr-FR" sz="900">
                          <a:effectLst/>
                          <a:sym typeface="Wingdings" panose="05000000000000000000" pitchFamily="2" charset="2"/>
                        </a:rPr>
                        <a:t></a:t>
                      </a:r>
                      <a:r>
                        <a:rPr lang="fr-FR" sz="900">
                          <a:effectLst/>
                        </a:rPr>
                        <a:t> Témoignages de professionnels (les métiers de l’espace, association « Elles bougent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tc>
                <a:extLst>
                  <a:ext uri="{0D108BD9-81ED-4DB2-BD59-A6C34878D82A}">
                    <a16:rowId xmlns:a16="http://schemas.microsoft.com/office/drawing/2014/main" val="10000"/>
                  </a:ext>
                </a:extLst>
              </a:tr>
              <a:tr h="1965120">
                <a:tc>
                  <a:txBody>
                    <a:bodyPr/>
                    <a:lstStyle/>
                    <a:p>
                      <a:pPr algn="ctr">
                        <a:lnSpc>
                          <a:spcPct val="107000"/>
                        </a:lnSpc>
                        <a:spcAft>
                          <a:spcPts val="0"/>
                        </a:spcAft>
                      </a:pPr>
                      <a:r>
                        <a:rPr lang="fr-FR" sz="900">
                          <a:effectLst/>
                        </a:rPr>
                        <a:t>3</a:t>
                      </a:r>
                      <a:r>
                        <a:rPr lang="fr-FR" sz="900" baseline="30000">
                          <a:effectLst/>
                        </a:rPr>
                        <a:t>ième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tc>
                <a:tc>
                  <a:txBody>
                    <a:bodyPr/>
                    <a:lstStyle/>
                    <a:p>
                      <a:pPr algn="ctr">
                        <a:lnSpc>
                          <a:spcPct val="107000"/>
                        </a:lnSpc>
                        <a:spcAft>
                          <a:spcPts val="0"/>
                        </a:spcAft>
                      </a:pPr>
                      <a:r>
                        <a:rPr lang="fr-FR" sz="900">
                          <a:effectLst/>
                        </a:rPr>
                        <a:t>Finaliser son projet d’orientation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nchor="ctr"/>
                </a:tc>
                <a:tc>
                  <a:txBody>
                    <a:bodyPr/>
                    <a:lstStyle/>
                    <a:p>
                      <a:pPr>
                        <a:lnSpc>
                          <a:spcPct val="107000"/>
                        </a:lnSpc>
                        <a:spcAft>
                          <a:spcPts val="0"/>
                        </a:spcAft>
                      </a:pPr>
                      <a:endParaRPr lang="fr-FR" sz="900" dirty="0">
                        <a:effectLst/>
                      </a:endParaRPr>
                    </a:p>
                    <a:p>
                      <a:pPr>
                        <a:lnSpc>
                          <a:spcPct val="107000"/>
                        </a:lnSpc>
                        <a:spcAft>
                          <a:spcPts val="0"/>
                        </a:spcAft>
                      </a:pPr>
                      <a:endParaRPr lang="fr-FR" sz="900" dirty="0">
                        <a:effectLst/>
                      </a:endParaRPr>
                    </a:p>
                    <a:p>
                      <a:pPr>
                        <a:lnSpc>
                          <a:spcPct val="107000"/>
                        </a:lnSpc>
                        <a:spcAft>
                          <a:spcPts val="0"/>
                        </a:spcAft>
                      </a:pPr>
                      <a:endParaRPr lang="fr-FR" sz="900" dirty="0">
                        <a:effectLst/>
                      </a:endParaRPr>
                    </a:p>
                    <a:p>
                      <a:pPr>
                        <a:lnSpc>
                          <a:spcPct val="107000"/>
                        </a:lnSpc>
                        <a:spcAft>
                          <a:spcPts val="0"/>
                        </a:spcAft>
                      </a:pPr>
                      <a:endParaRPr lang="fr-FR" sz="900" dirty="0">
                        <a:effectLst/>
                      </a:endParaRPr>
                    </a:p>
                    <a:p>
                      <a:pPr>
                        <a:lnSpc>
                          <a:spcPct val="107000"/>
                        </a:lnSpc>
                        <a:spcAft>
                          <a:spcPts val="0"/>
                        </a:spcAft>
                      </a:pPr>
                      <a:endParaRPr lang="fr-FR" sz="900" dirty="0">
                        <a:effectLst/>
                      </a:endParaRPr>
                    </a:p>
                    <a:p>
                      <a:pPr>
                        <a:lnSpc>
                          <a:spcPct val="107000"/>
                        </a:lnSpc>
                        <a:spcAft>
                          <a:spcPts val="0"/>
                        </a:spcAft>
                      </a:pPr>
                      <a:endParaRPr lang="fr-FR" sz="900" dirty="0">
                        <a:effectLst/>
                      </a:endParaRPr>
                    </a:p>
                    <a:p>
                      <a:pPr>
                        <a:lnSpc>
                          <a:spcPct val="107000"/>
                        </a:lnSpc>
                        <a:spcAft>
                          <a:spcPts val="0"/>
                        </a:spcAft>
                      </a:pPr>
                      <a:r>
                        <a:rPr lang="fr-FR" sz="900" dirty="0">
                          <a:effectLst/>
                        </a:rPr>
                        <a:t>- Entrer dans une démarche, active et personnelle, d’orientation et d’affectation pour préciser son cursus.</a:t>
                      </a:r>
                    </a:p>
                    <a:p>
                      <a:pPr>
                        <a:lnSpc>
                          <a:spcPct val="107000"/>
                        </a:lnSpc>
                        <a:spcAft>
                          <a:spcPts val="0"/>
                        </a:spcAft>
                      </a:pPr>
                      <a:r>
                        <a:rPr lang="fr-FR" sz="900" dirty="0">
                          <a:effectLst/>
                        </a:rPr>
                        <a:t> </a:t>
                      </a:r>
                    </a:p>
                    <a:p>
                      <a:pPr>
                        <a:lnSpc>
                          <a:spcPct val="107000"/>
                        </a:lnSpc>
                        <a:spcAft>
                          <a:spcPts val="0"/>
                        </a:spcAft>
                      </a:pPr>
                      <a:r>
                        <a:rPr lang="fr-FR" sz="900" dirty="0">
                          <a:effectLst/>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tc>
                  <a:txBody>
                    <a:bodyPr/>
                    <a:lstStyle/>
                    <a:p>
                      <a:pPr marL="342900" lvl="0" indent="-342900">
                        <a:lnSpc>
                          <a:spcPct val="107000"/>
                        </a:lnSpc>
                        <a:spcAft>
                          <a:spcPts val="0"/>
                        </a:spcAft>
                        <a:buFont typeface="Arial" panose="020B0604020202020204" pitchFamily="34" charset="0"/>
                        <a:buChar char="•"/>
                        <a:tabLst>
                          <a:tab pos="291465" algn="l"/>
                        </a:tabLst>
                      </a:pPr>
                      <a:endParaRPr lang="fr-FR" sz="900" u="sng" dirty="0">
                        <a:effectLst/>
                      </a:endParaRPr>
                    </a:p>
                    <a:p>
                      <a:pPr marL="342900" lvl="0" indent="-342900">
                        <a:lnSpc>
                          <a:spcPct val="107000"/>
                        </a:lnSpc>
                        <a:spcAft>
                          <a:spcPts val="0"/>
                        </a:spcAft>
                        <a:buFont typeface="Arial" panose="020B0604020202020204" pitchFamily="34" charset="0"/>
                        <a:buChar char="•"/>
                        <a:tabLst>
                          <a:tab pos="291465" algn="l"/>
                        </a:tabLst>
                      </a:pPr>
                      <a:endParaRPr lang="fr-FR" sz="900" u="sng" dirty="0">
                        <a:effectLst/>
                      </a:endParaRPr>
                    </a:p>
                    <a:p>
                      <a:pPr marL="342900" lvl="0" indent="-342900">
                        <a:lnSpc>
                          <a:spcPct val="107000"/>
                        </a:lnSpc>
                        <a:spcAft>
                          <a:spcPts val="0"/>
                        </a:spcAft>
                        <a:buFont typeface="Arial" panose="020B0604020202020204" pitchFamily="34" charset="0"/>
                        <a:buChar char="•"/>
                        <a:tabLst>
                          <a:tab pos="291465" algn="l"/>
                        </a:tabLst>
                      </a:pPr>
                      <a:r>
                        <a:rPr lang="fr-FR" sz="900" u="sng" dirty="0">
                          <a:effectLst/>
                        </a:rPr>
                        <a:t>Projet collectif au sein du collège :</a:t>
                      </a:r>
                      <a:endParaRPr lang="fr-FR" sz="900" dirty="0">
                        <a:effectLst/>
                      </a:endParaRPr>
                    </a:p>
                    <a:p>
                      <a:pPr marL="21590">
                        <a:lnSpc>
                          <a:spcPct val="107000"/>
                        </a:lnSpc>
                        <a:spcAft>
                          <a:spcPts val="0"/>
                        </a:spcAft>
                      </a:pPr>
                      <a:r>
                        <a:rPr lang="fr-FR" sz="900" dirty="0">
                          <a:effectLst/>
                          <a:sym typeface="Wingdings" panose="05000000000000000000" pitchFamily="2" charset="2"/>
                        </a:rPr>
                        <a:t></a:t>
                      </a:r>
                      <a:r>
                        <a:rPr lang="fr-FR" sz="900" dirty="0">
                          <a:effectLst/>
                        </a:rPr>
                        <a:t> Stage d’observation en milieu professionnel.</a:t>
                      </a:r>
                    </a:p>
                    <a:p>
                      <a:pPr marL="21590">
                        <a:lnSpc>
                          <a:spcPct val="107000"/>
                        </a:lnSpc>
                        <a:spcAft>
                          <a:spcPts val="0"/>
                        </a:spcAft>
                      </a:pPr>
                      <a:r>
                        <a:rPr lang="fr-FR" sz="900" dirty="0">
                          <a:effectLst/>
                          <a:sym typeface="Wingdings" panose="05000000000000000000" pitchFamily="2" charset="2"/>
                        </a:rPr>
                        <a:t></a:t>
                      </a:r>
                      <a:r>
                        <a:rPr lang="fr-FR" sz="900" dirty="0">
                          <a:effectLst/>
                        </a:rPr>
                        <a:t> Ecriture de sa lettre de motivation (intervention du SIJ).</a:t>
                      </a:r>
                    </a:p>
                    <a:p>
                      <a:pPr marL="21590">
                        <a:lnSpc>
                          <a:spcPct val="107000"/>
                        </a:lnSpc>
                        <a:spcAft>
                          <a:spcPts val="0"/>
                        </a:spcAft>
                      </a:pPr>
                      <a:r>
                        <a:rPr lang="fr-FR" sz="900" dirty="0">
                          <a:effectLst/>
                          <a:sym typeface="Wingdings" panose="05000000000000000000" pitchFamily="2" charset="2"/>
                        </a:rPr>
                        <a:t></a:t>
                      </a:r>
                      <a:r>
                        <a:rPr lang="fr-FR" sz="900" dirty="0">
                          <a:effectLst/>
                        </a:rPr>
                        <a:t>Réunion d’informations sur les filières après la 3</a:t>
                      </a:r>
                      <a:r>
                        <a:rPr lang="fr-FR" sz="900" baseline="30000" dirty="0">
                          <a:effectLst/>
                        </a:rPr>
                        <a:t>ième</a:t>
                      </a:r>
                      <a:r>
                        <a:rPr lang="fr-FR" sz="900" dirty="0">
                          <a:effectLst/>
                        </a:rPr>
                        <a:t>.</a:t>
                      </a:r>
                    </a:p>
                    <a:p>
                      <a:pPr marL="21590">
                        <a:lnSpc>
                          <a:spcPct val="107000"/>
                        </a:lnSpc>
                        <a:spcAft>
                          <a:spcPts val="0"/>
                        </a:spcAft>
                      </a:pPr>
                      <a:r>
                        <a:rPr lang="fr-FR" sz="900" dirty="0">
                          <a:effectLst/>
                          <a:sym typeface="Wingdings" panose="05000000000000000000" pitchFamily="2" charset="2"/>
                        </a:rPr>
                        <a:t></a:t>
                      </a:r>
                      <a:r>
                        <a:rPr lang="fr-FR" sz="900" dirty="0">
                          <a:effectLst/>
                        </a:rPr>
                        <a:t> Informer des portes ouvertes des lycées.</a:t>
                      </a:r>
                    </a:p>
                    <a:p>
                      <a:pPr marL="21590">
                        <a:lnSpc>
                          <a:spcPct val="107000"/>
                        </a:lnSpc>
                        <a:spcAft>
                          <a:spcPts val="0"/>
                        </a:spcAft>
                      </a:pPr>
                      <a:r>
                        <a:rPr lang="fr-FR" sz="900" dirty="0">
                          <a:effectLst/>
                          <a:sym typeface="Wingdings" panose="05000000000000000000" pitchFamily="2" charset="2"/>
                        </a:rPr>
                        <a:t></a:t>
                      </a:r>
                      <a:r>
                        <a:rPr lang="fr-FR" sz="900" dirty="0">
                          <a:effectLst/>
                        </a:rPr>
                        <a:t> Organisation de mini-stages en lycée professionnel.</a:t>
                      </a:r>
                    </a:p>
                    <a:p>
                      <a:pPr marL="21590">
                        <a:lnSpc>
                          <a:spcPct val="107000"/>
                        </a:lnSpc>
                        <a:spcAft>
                          <a:spcPts val="0"/>
                        </a:spcAft>
                      </a:pPr>
                      <a:r>
                        <a:rPr lang="fr-FR" sz="900" dirty="0">
                          <a:effectLst/>
                          <a:sym typeface="Wingdings" panose="05000000000000000000" pitchFamily="2" charset="2"/>
                        </a:rPr>
                        <a:t></a:t>
                      </a:r>
                      <a:r>
                        <a:rPr lang="fr-FR" sz="900" dirty="0">
                          <a:effectLst/>
                        </a:rPr>
                        <a:t> Participation à des sorties (visites de lycées professionnels, bus de l’apprentissage, forum, salons …).</a:t>
                      </a:r>
                    </a:p>
                    <a:p>
                      <a:pPr marL="21590">
                        <a:lnSpc>
                          <a:spcPct val="107000"/>
                        </a:lnSpc>
                        <a:spcAft>
                          <a:spcPts val="0"/>
                        </a:spcAft>
                      </a:pPr>
                      <a:r>
                        <a:rPr lang="fr-FR" sz="900" dirty="0">
                          <a:effectLst/>
                          <a:sym typeface="Wingdings" panose="05000000000000000000" pitchFamily="2" charset="2"/>
                        </a:rPr>
                        <a:t></a:t>
                      </a:r>
                      <a:r>
                        <a:rPr lang="fr-FR" sz="900" dirty="0">
                          <a:effectLst/>
                        </a:rPr>
                        <a:t> Présentation de filières technologiques.</a:t>
                      </a:r>
                    </a:p>
                    <a:p>
                      <a:pPr marL="21590">
                        <a:lnSpc>
                          <a:spcPct val="107000"/>
                        </a:lnSpc>
                        <a:spcAft>
                          <a:spcPts val="0"/>
                        </a:spcAft>
                      </a:pPr>
                      <a:r>
                        <a:rPr lang="fr-FR" sz="900" dirty="0">
                          <a:effectLst/>
                          <a:sym typeface="Wingdings" panose="05000000000000000000" pitchFamily="2" charset="2"/>
                        </a:rPr>
                        <a:t></a:t>
                      </a:r>
                      <a:r>
                        <a:rPr lang="fr-FR" sz="900" dirty="0">
                          <a:effectLst/>
                        </a:rPr>
                        <a:t>Témoignages de professionnels (les métiers de l’espace), d’anciens élèves.</a:t>
                      </a:r>
                    </a:p>
                    <a:p>
                      <a:pPr marL="21590">
                        <a:lnSpc>
                          <a:spcPct val="107000"/>
                        </a:lnSpc>
                        <a:spcAft>
                          <a:spcPts val="0"/>
                        </a:spcAft>
                      </a:pPr>
                      <a:r>
                        <a:rPr lang="fr-FR" sz="900" dirty="0">
                          <a:effectLst/>
                          <a:sym typeface="Wingdings" panose="05000000000000000000" pitchFamily="2" charset="2"/>
                        </a:rPr>
                        <a:t></a:t>
                      </a:r>
                      <a:r>
                        <a:rPr lang="fr-FR" sz="900" dirty="0">
                          <a:effectLst/>
                        </a:rPr>
                        <a:t> Projet Sciences Po (« S’unir pour réussir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992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F55D1BF-42DD-5E6B-3D8C-E51098E31B59}"/>
              </a:ext>
            </a:extLst>
          </p:cNvPr>
          <p:cNvSpPr txBox="1"/>
          <p:nvPr/>
        </p:nvSpPr>
        <p:spPr>
          <a:xfrm>
            <a:off x="2219960" y="3345934"/>
            <a:ext cx="7752080" cy="553998"/>
          </a:xfrm>
          <a:prstGeom prst="rect">
            <a:avLst/>
          </a:prstGeom>
          <a:noFill/>
        </p:spPr>
        <p:txBody>
          <a:bodyPr wrap="square">
            <a:spAutoFit/>
          </a:bodyPr>
          <a:lstStyle/>
          <a:p>
            <a:pPr algn="ctr"/>
            <a:r>
              <a:rPr lang="fr-FR" sz="3000" b="1" dirty="0"/>
              <a:t>LE PARCOURS ARTISTIQUE ET CULTUREL</a:t>
            </a:r>
          </a:p>
        </p:txBody>
      </p:sp>
    </p:spTree>
    <p:extLst>
      <p:ext uri="{BB962C8B-B14F-4D97-AF65-F5344CB8AC3E}">
        <p14:creationId xmlns:p14="http://schemas.microsoft.com/office/powerpoint/2010/main" val="269994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6" y="137661"/>
            <a:ext cx="11908664" cy="7232749"/>
          </a:xfrm>
          <a:prstGeom prst="rect">
            <a:avLst/>
          </a:prstGeom>
        </p:spPr>
        <p:txBody>
          <a:bodyPr wrap="square">
            <a:spAutoFit/>
          </a:bodyPr>
          <a:lstStyle/>
          <a:p>
            <a:pPr algn="ctr"/>
            <a:endParaRPr lang="fr-FR" sz="3600" dirty="0"/>
          </a:p>
          <a:p>
            <a:pPr algn="ctr"/>
            <a:r>
              <a:rPr lang="fr-FR" sz="2800" b="1" dirty="0"/>
              <a:t>Les Objectifs : </a:t>
            </a:r>
            <a:r>
              <a:rPr lang="fr-FR" sz="2800" dirty="0"/>
              <a:t>Former le citoyen de demain</a:t>
            </a:r>
          </a:p>
          <a:p>
            <a:pPr algn="ctr"/>
            <a:endParaRPr lang="fr-FR" sz="2800" b="1" dirty="0"/>
          </a:p>
          <a:p>
            <a:pPr marL="285750" indent="-285750">
              <a:buFontTx/>
              <a:buChar char="-"/>
            </a:pPr>
            <a:endParaRPr lang="fr-FR" dirty="0"/>
          </a:p>
          <a:p>
            <a:pPr marL="285750" indent="-285750">
              <a:buFontTx/>
              <a:buChar char="-"/>
            </a:pPr>
            <a:endParaRPr lang="fr-FR" dirty="0"/>
          </a:p>
          <a:p>
            <a:pPr marL="285750" indent="-285750">
              <a:buFontTx/>
              <a:buChar char="-"/>
            </a:pPr>
            <a:r>
              <a:rPr lang="fr-FR" sz="2400" dirty="0"/>
              <a:t>autonomie &amp; responsabilisation de l’élève  		acquisition de son sens civique</a:t>
            </a:r>
          </a:p>
          <a:p>
            <a:endParaRPr lang="fr-FR" sz="2400" dirty="0"/>
          </a:p>
          <a:p>
            <a:pPr marL="342900" indent="-342900">
              <a:buFontTx/>
              <a:buChar char="-"/>
            </a:pPr>
            <a:r>
              <a:rPr lang="fr-FR" sz="2400" dirty="0"/>
              <a:t>responsabilités &amp; devoirs de l’élève			acquisition du sens de ses droits</a:t>
            </a:r>
          </a:p>
          <a:p>
            <a:pPr marL="342900" indent="-342900">
              <a:buFontTx/>
              <a:buChar char="-"/>
            </a:pPr>
            <a:endParaRPr lang="fr-FR" sz="2400" dirty="0"/>
          </a:p>
          <a:p>
            <a:r>
              <a:rPr lang="fr-FR" sz="2400" dirty="0"/>
              <a:t>-   un des 4 parcours éducatifs au choix pour l’oral du </a:t>
            </a:r>
            <a:r>
              <a:rPr lang="fr-FR" sz="2400" dirty="0" err="1"/>
              <a:t>dnb</a:t>
            </a:r>
            <a:endParaRPr lang="fr-FR" sz="2400" dirty="0"/>
          </a:p>
          <a:p>
            <a:pPr algn="ctr"/>
            <a:endParaRPr lang="fr-FR" sz="2400" dirty="0"/>
          </a:p>
          <a:p>
            <a:r>
              <a:rPr lang="fr-FR" sz="2400" dirty="0"/>
              <a:t>Les parcours éducatifs apportent des connaissances sur les thématiques santé, citoyennes, artistiques, culturelles, d’avenir sur les 4 niveaux de classe.</a:t>
            </a:r>
          </a:p>
          <a:p>
            <a:endParaRPr lang="fr-FR" sz="2400" dirty="0"/>
          </a:p>
          <a:p>
            <a:r>
              <a:rPr lang="fr-FR" sz="2400" dirty="0"/>
              <a:t>Les 4 parcours éducatifs mettent les élèves au cœur de projets, de sorties, d’animations, de réflexions pour devenir des citoyens éclairés.</a:t>
            </a:r>
          </a:p>
          <a:p>
            <a:endParaRPr lang="fr-FR" dirty="0"/>
          </a:p>
          <a:p>
            <a:endParaRPr lang="fr-FR" dirty="0"/>
          </a:p>
          <a:p>
            <a:pPr marL="285750" indent="-285750">
              <a:buFontTx/>
              <a:buChar char="-"/>
            </a:pPr>
            <a:endParaRPr lang="fr-FR" dirty="0"/>
          </a:p>
          <a:p>
            <a:endParaRPr lang="fr-FR" dirty="0"/>
          </a:p>
        </p:txBody>
      </p:sp>
      <p:sp>
        <p:nvSpPr>
          <p:cNvPr id="3" name="Flèche droite 2"/>
          <p:cNvSpPr/>
          <p:nvPr/>
        </p:nvSpPr>
        <p:spPr>
          <a:xfrm>
            <a:off x="6534080" y="2272093"/>
            <a:ext cx="373487" cy="16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3"/>
          <p:cNvSpPr/>
          <p:nvPr/>
        </p:nvSpPr>
        <p:spPr>
          <a:xfrm>
            <a:off x="6237668" y="3047122"/>
            <a:ext cx="373487" cy="167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596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3967DC7-BE32-2DB3-BCC2-68BE5E8B29C6}"/>
              </a:ext>
            </a:extLst>
          </p:cNvPr>
          <p:cNvSpPr txBox="1"/>
          <p:nvPr/>
        </p:nvSpPr>
        <p:spPr>
          <a:xfrm>
            <a:off x="3048000" y="3244334"/>
            <a:ext cx="6096000" cy="553998"/>
          </a:xfrm>
          <a:prstGeom prst="rect">
            <a:avLst/>
          </a:prstGeom>
          <a:noFill/>
        </p:spPr>
        <p:txBody>
          <a:bodyPr wrap="square">
            <a:spAutoFit/>
          </a:bodyPr>
          <a:lstStyle/>
          <a:p>
            <a:pPr algn="ctr"/>
            <a:r>
              <a:rPr lang="fr-FR" sz="3000" b="1" dirty="0"/>
              <a:t>LE PARCOURS SANTE</a:t>
            </a:r>
          </a:p>
        </p:txBody>
      </p:sp>
    </p:spTree>
    <p:extLst>
      <p:ext uri="{BB962C8B-B14F-4D97-AF65-F5344CB8AC3E}">
        <p14:creationId xmlns:p14="http://schemas.microsoft.com/office/powerpoint/2010/main" val="133354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4371" y="695459"/>
            <a:ext cx="1124325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dirty="0">
                <a:ln w="0"/>
                <a:solidFill>
                  <a:schemeClr val="tx1"/>
                </a:solidFill>
                <a:effectLst>
                  <a:outerShdw blurRad="38100" dist="19050" dir="2700000" algn="tl" rotWithShape="0">
                    <a:schemeClr val="dk1">
                      <a:alpha val="40000"/>
                    </a:schemeClr>
                  </a:outerShdw>
                </a:effectLst>
              </a:rPr>
              <a:t>DES THEMATIQUES POUR TOUS LES NIVEAUX</a:t>
            </a:r>
          </a:p>
        </p:txBody>
      </p:sp>
      <p:sp>
        <p:nvSpPr>
          <p:cNvPr id="3" name="ZoneTexte 2"/>
          <p:cNvSpPr txBox="1"/>
          <p:nvPr/>
        </p:nvSpPr>
        <p:spPr>
          <a:xfrm>
            <a:off x="294640" y="612462"/>
            <a:ext cx="12120880" cy="6186309"/>
          </a:xfrm>
          <a:prstGeom prst="rect">
            <a:avLst/>
          </a:prstGeom>
          <a:noFill/>
        </p:spPr>
        <p:txBody>
          <a:bodyPr wrap="square" rtlCol="0">
            <a:spAutoFit/>
          </a:bodyPr>
          <a:lstStyle/>
          <a:p>
            <a:pPr algn="just"/>
            <a:endParaRPr lang="fr-FR" dirty="0"/>
          </a:p>
          <a:p>
            <a:pPr algn="just"/>
            <a:endParaRPr lang="fr-FR" dirty="0"/>
          </a:p>
          <a:p>
            <a:pPr algn="just"/>
            <a:endParaRPr lang="fr-FR" dirty="0"/>
          </a:p>
          <a:p>
            <a:pPr algn="just"/>
            <a:r>
              <a:rPr lang="fr-FR" b="1" dirty="0"/>
              <a:t>Des ateliers</a:t>
            </a:r>
          </a:p>
          <a:p>
            <a:pPr marL="285750" indent="-285750" algn="just">
              <a:buFontTx/>
              <a:buChar char="-"/>
            </a:pPr>
            <a:r>
              <a:rPr lang="fr-FR" dirty="0"/>
              <a:t>Club</a:t>
            </a:r>
            <a:r>
              <a:rPr lang="fr-FR" b="1" dirty="0"/>
              <a:t> </a:t>
            </a:r>
            <a:r>
              <a:rPr lang="fr-FR" dirty="0"/>
              <a:t>jardin,</a:t>
            </a:r>
          </a:p>
          <a:p>
            <a:pPr marL="285750" indent="-285750" algn="just">
              <a:buFontTx/>
              <a:buChar char="-"/>
            </a:pPr>
            <a:r>
              <a:rPr lang="fr-FR" dirty="0"/>
              <a:t>Club théâtre, </a:t>
            </a:r>
          </a:p>
          <a:p>
            <a:pPr marL="285750" indent="-285750" algn="just">
              <a:buFontTx/>
              <a:buChar char="-"/>
            </a:pPr>
            <a:r>
              <a:rPr lang="fr-FR" dirty="0"/>
              <a:t>Atelier dessin, </a:t>
            </a:r>
          </a:p>
          <a:p>
            <a:pPr marL="285750" indent="-285750" algn="just">
              <a:buFontTx/>
              <a:buChar char="-"/>
            </a:pPr>
            <a:r>
              <a:rPr lang="fr-FR" dirty="0"/>
              <a:t>Chorale, </a:t>
            </a:r>
          </a:p>
          <a:p>
            <a:pPr marL="285750" indent="-285750" algn="just">
              <a:buFontTx/>
              <a:buChar char="-"/>
            </a:pPr>
            <a:r>
              <a:rPr lang="fr-FR" dirty="0"/>
              <a:t>Atelier art-thérapie,</a:t>
            </a:r>
          </a:p>
          <a:p>
            <a:pPr marL="285750" indent="-285750" algn="just">
              <a:buFontTx/>
              <a:buChar char="-"/>
            </a:pPr>
            <a:r>
              <a:rPr lang="fr-FR" dirty="0"/>
              <a:t>Atelier couture, </a:t>
            </a:r>
          </a:p>
          <a:p>
            <a:pPr marL="285750" indent="-285750" algn="just">
              <a:buFontTx/>
              <a:buChar char="-"/>
            </a:pPr>
            <a:r>
              <a:rPr lang="fr-FR" dirty="0"/>
              <a:t>Atelier crochet.</a:t>
            </a:r>
          </a:p>
          <a:p>
            <a:pPr algn="just"/>
            <a:endParaRPr lang="fr-FR" dirty="0"/>
          </a:p>
          <a:p>
            <a:pPr algn="just"/>
            <a:r>
              <a:rPr lang="fr-FR" b="1" dirty="0"/>
              <a:t>Des actions solidaires </a:t>
            </a:r>
          </a:p>
          <a:p>
            <a:pPr marL="285750" indent="-285750" algn="just">
              <a:buFontTx/>
              <a:buChar char="-"/>
            </a:pPr>
            <a:r>
              <a:rPr lang="fr-FR" dirty="0"/>
              <a:t>Collecte de jeux et jouets pour la Croix Rouge, </a:t>
            </a:r>
          </a:p>
          <a:p>
            <a:pPr marL="285750" indent="-285750" algn="just">
              <a:buFontTx/>
              <a:buChar char="-"/>
            </a:pPr>
            <a:r>
              <a:rPr lang="fr-FR" dirty="0"/>
              <a:t>Vente de chouquettes en faveur du Téléthon,</a:t>
            </a:r>
          </a:p>
          <a:p>
            <a:pPr marL="285750" indent="-285750" algn="just">
              <a:buFontTx/>
              <a:buChar char="-"/>
            </a:pPr>
            <a:r>
              <a:rPr lang="fr-FR" dirty="0"/>
              <a:t>Collecte alimentaire pour les Restos du Cœur,</a:t>
            </a:r>
          </a:p>
          <a:p>
            <a:pPr marL="285750" indent="-285750" algn="just">
              <a:buFontTx/>
              <a:buChar char="-"/>
            </a:pPr>
            <a:r>
              <a:rPr lang="fr-FR" dirty="0"/>
              <a:t>Collecte de vêtements et chaussures pour les migrants en faveur de l’association Salam, </a:t>
            </a:r>
          </a:p>
          <a:p>
            <a:pPr marL="285750" indent="-285750" algn="just">
              <a:buFontTx/>
              <a:buChar char="-"/>
            </a:pPr>
            <a:r>
              <a:rPr lang="fr-FR" dirty="0"/>
              <a:t>Collecte de bouchons pour Handicap Prévention, </a:t>
            </a:r>
          </a:p>
          <a:p>
            <a:pPr marL="285750" indent="-285750" algn="just">
              <a:buFontTx/>
              <a:buChar char="-"/>
            </a:pPr>
            <a:r>
              <a:rPr lang="fr-FR" dirty="0"/>
              <a:t>Collecte en faveur de l’association ELA (en parallèle de la dictée et de la course)</a:t>
            </a:r>
          </a:p>
          <a:p>
            <a:pPr marL="285750" indent="-285750" algn="just">
              <a:buFontTx/>
              <a:buChar char="-"/>
            </a:pPr>
            <a:r>
              <a:rPr lang="fr-FR" dirty="0"/>
              <a:t>Collecte en faveur de la SPA (Roses de la Saint-Valentin)</a:t>
            </a:r>
          </a:p>
          <a:p>
            <a:pPr marL="285750" indent="-285750" algn="just">
              <a:buFontTx/>
              <a:buChar char="-"/>
            </a:pPr>
            <a:endParaRPr lang="fr-FR" dirty="0"/>
          </a:p>
          <a:p>
            <a:pPr algn="just"/>
            <a:endParaRPr lang="fr-FR" dirty="0"/>
          </a:p>
        </p:txBody>
      </p:sp>
    </p:spTree>
    <p:extLst>
      <p:ext uri="{BB962C8B-B14F-4D97-AF65-F5344CB8AC3E}">
        <p14:creationId xmlns:p14="http://schemas.microsoft.com/office/powerpoint/2010/main" val="72682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41BFA0-4AC6-317B-C393-5E8111F825B4}"/>
              </a:ext>
            </a:extLst>
          </p:cNvPr>
          <p:cNvSpPr txBox="1"/>
          <p:nvPr/>
        </p:nvSpPr>
        <p:spPr>
          <a:xfrm>
            <a:off x="335280" y="386080"/>
            <a:ext cx="11450320" cy="7755969"/>
          </a:xfrm>
          <a:prstGeom prst="rect">
            <a:avLst/>
          </a:prstGeom>
          <a:noFill/>
        </p:spPr>
        <p:txBody>
          <a:bodyPr wrap="square" rtlCol="0">
            <a:spAutoFit/>
          </a:bodyPr>
          <a:lstStyle/>
          <a:p>
            <a:pPr algn="just"/>
            <a:endParaRPr lang="fr-FR" b="1" dirty="0"/>
          </a:p>
          <a:p>
            <a:pPr algn="just"/>
            <a:r>
              <a:rPr lang="fr-FR" b="1" dirty="0"/>
              <a:t>Des actions engagées</a:t>
            </a:r>
          </a:p>
          <a:p>
            <a:pPr marL="285750" indent="-285750" algn="just">
              <a:buFontTx/>
              <a:buChar char="-"/>
            </a:pPr>
            <a:r>
              <a:rPr lang="fr-FR" dirty="0"/>
              <a:t>Pour le développement durable (1 éco-délégué par classe) &amp; événementiel « Journée de la Terre et du Climat ».</a:t>
            </a:r>
          </a:p>
          <a:p>
            <a:pPr marL="285750" indent="-285750" algn="just">
              <a:buFontTx/>
              <a:buChar char="-"/>
            </a:pPr>
            <a:r>
              <a:rPr lang="fr-FR" dirty="0"/>
              <a:t>Un engagement fort contre le harcèlement scolaire (2 référents harcèlement par classe) &amp; événementiel « Journée NAH »</a:t>
            </a:r>
          </a:p>
          <a:p>
            <a:pPr algn="just"/>
            <a:r>
              <a:rPr lang="fr-FR" dirty="0"/>
              <a:t>     (stand </a:t>
            </a:r>
            <a:r>
              <a:rPr lang="fr-FR" dirty="0" err="1"/>
              <a:t>photo-langage</a:t>
            </a:r>
            <a:r>
              <a:rPr lang="fr-FR" dirty="0"/>
              <a:t>, dessins, lectures, messages, enquêtes menées sur des tablettes, analyses vidéos).</a:t>
            </a:r>
          </a:p>
          <a:p>
            <a:pPr marL="285750" indent="-285750" algn="just">
              <a:buFontTx/>
              <a:buChar char="-"/>
            </a:pPr>
            <a:r>
              <a:rPr lang="fr-FR" dirty="0"/>
              <a:t>La formation des délégués de classe (livret du délégué).</a:t>
            </a:r>
          </a:p>
          <a:p>
            <a:pPr marL="285750" indent="-285750" algn="just">
              <a:buFontTx/>
              <a:buChar char="-"/>
            </a:pPr>
            <a:r>
              <a:rPr lang="fr-FR" dirty="0"/>
              <a:t>Le Conseil de Vie Collégienne (pour améliorer le cadre de vie, « Journée de l’Elégance », « Carnaval » …).</a:t>
            </a:r>
          </a:p>
          <a:p>
            <a:pPr marL="285750" indent="-285750" algn="just">
              <a:buFontTx/>
              <a:buChar char="-"/>
            </a:pPr>
            <a:r>
              <a:rPr lang="fr-FR" dirty="0"/>
              <a:t>Lutte contre le sexisme (projet interdisciplinaire multi-niveaux).</a:t>
            </a:r>
          </a:p>
          <a:p>
            <a:pPr marL="285750" indent="-285750" algn="just">
              <a:buFontTx/>
              <a:buChar char="-"/>
            </a:pPr>
            <a:r>
              <a:rPr lang="fr-FR" dirty="0"/>
              <a:t>Journée Internationale des droits des femmes.</a:t>
            </a:r>
          </a:p>
          <a:p>
            <a:pPr marL="285750" indent="-285750" algn="just">
              <a:buFontTx/>
              <a:buChar char="-"/>
            </a:pPr>
            <a:endParaRPr lang="fr-FR" dirty="0"/>
          </a:p>
          <a:p>
            <a:pPr marL="285750" indent="-285750" algn="just">
              <a:buFontTx/>
              <a:buChar char="-"/>
            </a:pPr>
            <a:endParaRPr lang="fr-FR" dirty="0"/>
          </a:p>
          <a:p>
            <a:pPr marL="285750" indent="-285750" algn="just">
              <a:buFontTx/>
              <a:buChar char="-"/>
            </a:pPr>
            <a:endParaRPr lang="fr-FR" dirty="0"/>
          </a:p>
          <a:p>
            <a:pPr algn="just"/>
            <a:endParaRPr lang="fr-FR" dirty="0"/>
          </a:p>
          <a:p>
            <a:pPr algn="just"/>
            <a:endParaRPr lang="fr-FR" dirty="0"/>
          </a:p>
          <a:p>
            <a:pPr marL="285750" indent="-285750" algn="just">
              <a:buFontTx/>
              <a:buChar char="-"/>
            </a:pPr>
            <a:endParaRPr lang="fr-FR" dirty="0"/>
          </a:p>
          <a:p>
            <a:pPr marL="285750" indent="-285750" algn="just">
              <a:buFontTx/>
              <a:buChar char="-"/>
            </a:pPr>
            <a:endParaRPr lang="fr-FR" dirty="0"/>
          </a:p>
          <a:p>
            <a:endParaRPr lang="fr-FR" dirty="0"/>
          </a:p>
          <a:p>
            <a:pPr algn="ctr"/>
            <a:endParaRPr lang="fr-FR" sz="2400" b="1" dirty="0"/>
          </a:p>
          <a:p>
            <a:pPr algn="ctr"/>
            <a:endParaRPr lang="fr-FR" dirty="0"/>
          </a:p>
          <a:p>
            <a:pPr algn="ctr"/>
            <a:endParaRPr lang="fr-FR" sz="2400" b="1" dirty="0"/>
          </a:p>
          <a:p>
            <a:pPr algn="ctr"/>
            <a:endParaRPr lang="fr-FR" sz="2400" b="1" dirty="0"/>
          </a:p>
          <a:p>
            <a:pPr algn="ctr"/>
            <a:endParaRPr lang="fr-FR" sz="2400" b="1" dirty="0"/>
          </a:p>
          <a:p>
            <a:pPr algn="ctr"/>
            <a:endParaRPr lang="fr-FR" sz="2400" b="1" dirty="0"/>
          </a:p>
          <a:p>
            <a:endParaRPr lang="fr-FR" dirty="0"/>
          </a:p>
        </p:txBody>
      </p:sp>
    </p:spTree>
    <p:extLst>
      <p:ext uri="{BB962C8B-B14F-4D97-AF65-F5344CB8AC3E}">
        <p14:creationId xmlns:p14="http://schemas.microsoft.com/office/powerpoint/2010/main" val="160794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F3130B-C1D2-5185-BCC9-159984150D35}"/>
              </a:ext>
            </a:extLst>
          </p:cNvPr>
          <p:cNvSpPr txBox="1"/>
          <p:nvPr/>
        </p:nvSpPr>
        <p:spPr>
          <a:xfrm>
            <a:off x="330200" y="487680"/>
            <a:ext cx="11531600" cy="6924973"/>
          </a:xfrm>
          <a:prstGeom prst="rect">
            <a:avLst/>
          </a:prstGeom>
          <a:noFill/>
        </p:spPr>
        <p:txBody>
          <a:bodyPr wrap="square" rtlCol="0">
            <a:spAutoFit/>
          </a:bodyPr>
          <a:lstStyle/>
          <a:p>
            <a:pPr algn="ctr"/>
            <a:r>
              <a:rPr lang="fr-FR" sz="2800" b="1" dirty="0">
                <a:ln w="0"/>
                <a:solidFill>
                  <a:schemeClr val="tx1"/>
                </a:solidFill>
                <a:effectLst>
                  <a:outerShdw blurRad="38100" dist="19050" dir="2700000" algn="tl" rotWithShape="0">
                    <a:schemeClr val="dk1">
                      <a:alpha val="40000"/>
                    </a:schemeClr>
                  </a:outerShdw>
                </a:effectLst>
              </a:rPr>
              <a:t>LES PARCOURS PAR NIVEAU</a:t>
            </a:r>
          </a:p>
          <a:p>
            <a:endParaRPr lang="fr-FR" sz="2200" b="1" dirty="0"/>
          </a:p>
          <a:p>
            <a:r>
              <a:rPr lang="fr-FR" sz="2200" b="1" dirty="0"/>
              <a:t>Enseignement moral &amp; civique dans le cadre du parcours citoyen :</a:t>
            </a:r>
          </a:p>
          <a:p>
            <a:r>
              <a:rPr lang="fr-FR" dirty="0"/>
              <a:t>-    </a:t>
            </a:r>
            <a:r>
              <a:rPr lang="fr-FR" dirty="0" err="1"/>
              <a:t>Etre</a:t>
            </a:r>
            <a:r>
              <a:rPr lang="fr-FR" dirty="0"/>
              <a:t> </a:t>
            </a:r>
            <a:r>
              <a:rPr lang="fr-FR" sz="1800" baseline="0" dirty="0"/>
              <a:t>collégien (règles de vie en communauté, laïcité, droits et devoirs des enfants) en 6°.</a:t>
            </a:r>
          </a:p>
          <a:p>
            <a:pPr marL="285750" indent="-285750">
              <a:buFontTx/>
              <a:buChar char="-"/>
            </a:pPr>
            <a:r>
              <a:rPr lang="fr-FR" sz="1800" baseline="0" dirty="0"/>
              <a:t>L’identité, les discriminations, s’engager pour mieux vivre ensemble en 5°.</a:t>
            </a:r>
          </a:p>
          <a:p>
            <a:pPr marL="285750" indent="-285750">
              <a:buFontTx/>
              <a:buChar char="-"/>
            </a:pPr>
            <a:r>
              <a:rPr lang="fr-FR" dirty="0"/>
              <a:t>L</a:t>
            </a:r>
            <a:r>
              <a:rPr lang="fr-FR" sz="1800" baseline="0" dirty="0"/>
              <a:t>es droits, les devoirs et les libertés des citoyens, voter en 4°.</a:t>
            </a:r>
          </a:p>
          <a:p>
            <a:pPr marL="285750" indent="-285750">
              <a:buFontTx/>
              <a:buChar char="-"/>
            </a:pPr>
            <a:r>
              <a:rPr lang="fr-FR" dirty="0" err="1"/>
              <a:t>E</a:t>
            </a:r>
            <a:r>
              <a:rPr lang="fr-FR" sz="1800" baseline="0" dirty="0" err="1"/>
              <a:t>tre</a:t>
            </a:r>
            <a:r>
              <a:rPr lang="fr-FR" sz="1800" baseline="0" dirty="0"/>
              <a:t> citoyen en France et en Europe, évolutions et fonctionnement de la Vème république, évolution du droit des femmes</a:t>
            </a:r>
            <a:r>
              <a:rPr lang="fr-FR" dirty="0"/>
              <a:t> en 3°.</a:t>
            </a:r>
            <a:endParaRPr lang="fr-FR" sz="1800" dirty="0"/>
          </a:p>
          <a:p>
            <a:endParaRPr lang="fr-FR" dirty="0"/>
          </a:p>
          <a:p>
            <a:r>
              <a:rPr lang="fr-FR" sz="2400" b="1" dirty="0"/>
              <a:t>Le parcours avenir :</a:t>
            </a:r>
          </a:p>
          <a:p>
            <a:r>
              <a:rPr lang="fr-FR" dirty="0"/>
              <a:t>Découvrir les métiers de ma ville en 6° (de quels métiers ma ville a-t-elle besoin pour fonctionner ?).</a:t>
            </a:r>
          </a:p>
          <a:p>
            <a:r>
              <a:rPr lang="fr-FR" dirty="0"/>
              <a:t>Elargir les représentations &amp; donner du sens au travail en 5° (ex : témoignages de parents d’élèves, </a:t>
            </a:r>
            <a:r>
              <a:rPr lang="fr-FR" dirty="0" err="1"/>
              <a:t>MadMagz</a:t>
            </a:r>
            <a:r>
              <a:rPr lang="fr-FR" dirty="0"/>
              <a:t>).</a:t>
            </a:r>
          </a:p>
          <a:p>
            <a:r>
              <a:rPr lang="fr-FR" dirty="0"/>
              <a:t>Dépasser les stéréotypes en 4° (les filières, les secteurs, faire un CV).</a:t>
            </a:r>
          </a:p>
          <a:p>
            <a:r>
              <a:rPr lang="fr-FR" dirty="0"/>
              <a:t>Finaliser le projet d’orientation en 3° (stage d’observation, lettre de motivation, mini-stages, voies d’orientation).</a:t>
            </a:r>
          </a:p>
          <a:p>
            <a:endParaRPr lang="fr-FR" dirty="0"/>
          </a:p>
          <a:p>
            <a:r>
              <a:rPr lang="fr-FR" sz="2400" b="1" dirty="0"/>
              <a:t>Le parcours santé :</a:t>
            </a:r>
          </a:p>
          <a:p>
            <a:r>
              <a:rPr lang="fr-FR" dirty="0"/>
              <a:t>L’hygiène de vie en 6° (sommeil, nutrition // dépistage infirmier).</a:t>
            </a:r>
          </a:p>
          <a:p>
            <a:r>
              <a:rPr lang="fr-FR" dirty="0"/>
              <a:t>Estime de soi en 5°.</a:t>
            </a:r>
          </a:p>
          <a:p>
            <a:r>
              <a:rPr lang="fr-FR" dirty="0"/>
              <a:t>Prévention des addictions et des conduites à risques en 4° + Formation aux « Gestes qui Sauvent »</a:t>
            </a:r>
          </a:p>
          <a:p>
            <a:r>
              <a:rPr lang="fr-FR" dirty="0"/>
              <a:t>Education à la vie affective et sexuelle en 3°.</a:t>
            </a:r>
          </a:p>
          <a:p>
            <a:endParaRPr lang="fr-FR" sz="1800" baseline="0" dirty="0"/>
          </a:p>
          <a:p>
            <a:endParaRPr lang="fr-FR" sz="1800" baseline="0" dirty="0"/>
          </a:p>
          <a:p>
            <a:endParaRPr lang="fr-FR" dirty="0"/>
          </a:p>
        </p:txBody>
      </p:sp>
      <p:sp>
        <p:nvSpPr>
          <p:cNvPr id="4" name="ZoneTexte 3">
            <a:extLst>
              <a:ext uri="{FF2B5EF4-FFF2-40B4-BE49-F238E27FC236}">
                <a16:creationId xmlns:a16="http://schemas.microsoft.com/office/drawing/2014/main" id="{B6E95189-BE4E-ADE6-5D84-B67BF9B64AE0}"/>
              </a:ext>
            </a:extLst>
          </p:cNvPr>
          <p:cNvSpPr txBox="1"/>
          <p:nvPr/>
        </p:nvSpPr>
        <p:spPr>
          <a:xfrm>
            <a:off x="474371" y="487680"/>
            <a:ext cx="1124325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800" b="1" dirty="0">
                <a:ln w="0"/>
                <a:solidFill>
                  <a:schemeClr val="tx1"/>
                </a:solidFill>
                <a:effectLst>
                  <a:outerShdw blurRad="38100" dist="19050" dir="2700000" algn="tl" rotWithShape="0">
                    <a:schemeClr val="dk1">
                      <a:alpha val="40000"/>
                    </a:schemeClr>
                  </a:outerShdw>
                </a:effectLst>
              </a:rPr>
              <a:t>LES PARCOURS PAR NIVEAU DE CLASSE</a:t>
            </a:r>
          </a:p>
        </p:txBody>
      </p:sp>
    </p:spTree>
    <p:extLst>
      <p:ext uri="{BB962C8B-B14F-4D97-AF65-F5344CB8AC3E}">
        <p14:creationId xmlns:p14="http://schemas.microsoft.com/office/powerpoint/2010/main" val="8201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637" y="256996"/>
            <a:ext cx="11134726" cy="6370975"/>
          </a:xfrm>
          <a:prstGeom prst="rect">
            <a:avLst/>
          </a:prstGeom>
        </p:spPr>
        <p:txBody>
          <a:bodyPr wrap="square">
            <a:spAutoFit/>
          </a:bodyPr>
          <a:lstStyle/>
          <a:p>
            <a:endParaRPr lang="fr-FR" dirty="0"/>
          </a:p>
          <a:p>
            <a:r>
              <a:rPr lang="fr-FR" sz="2400" b="1" dirty="0"/>
              <a:t>Le parcours artistique et culturel :</a:t>
            </a:r>
          </a:p>
          <a:p>
            <a:r>
              <a:rPr lang="fr-FR" dirty="0"/>
              <a:t>- Les Jardins : atelier de pratique artistique « mon herbier mobile » au Château de Maisons-Laffitte en 6°.</a:t>
            </a:r>
          </a:p>
          <a:p>
            <a:r>
              <a:rPr lang="fr-FR" dirty="0"/>
              <a:t>- La Musique : concert « </a:t>
            </a:r>
            <a:r>
              <a:rPr lang="fr-FR" dirty="0" err="1"/>
              <a:t>Peace</a:t>
            </a:r>
            <a:r>
              <a:rPr lang="fr-FR" dirty="0"/>
              <a:t> and Lobe » à la Clef à Saint-Germain-en-Laye en 5°.</a:t>
            </a:r>
          </a:p>
          <a:p>
            <a:r>
              <a:rPr lang="fr-FR" dirty="0"/>
              <a:t>- L’autre est-il un barbare ? (musique, théâtre, expression dramatique, marionnettes) en 4°.</a:t>
            </a:r>
          </a:p>
          <a:p>
            <a:r>
              <a:rPr lang="fr-FR" dirty="0"/>
              <a:t>- Quand l’architecture prend vie en 3°.</a:t>
            </a:r>
          </a:p>
          <a:p>
            <a:endParaRPr lang="fr-FR" dirty="0"/>
          </a:p>
          <a:p>
            <a:r>
              <a:rPr lang="fr-FR" dirty="0"/>
              <a:t>Mini concert – la rentrée en musique – le 6 septembre pour tous nos élèves dans la cour.</a:t>
            </a:r>
          </a:p>
          <a:p>
            <a:r>
              <a:rPr lang="fr-FR" dirty="0"/>
              <a:t>Chorale &amp; atelier dessin.</a:t>
            </a:r>
          </a:p>
          <a:p>
            <a:r>
              <a:rPr lang="fr-FR" dirty="0"/>
              <a:t>Concours d’Eloquence départemental pour deux classes de 3°.</a:t>
            </a:r>
          </a:p>
          <a:p>
            <a:r>
              <a:rPr lang="fr-FR" dirty="0"/>
              <a:t>Des conférences, des actions de sensibilisation, des sorties, des voyages (Angleterre, Espagne, Grèce).</a:t>
            </a:r>
          </a:p>
          <a:p>
            <a:endParaRPr lang="fr-FR" dirty="0"/>
          </a:p>
          <a:p>
            <a:r>
              <a:rPr lang="fr-FR" sz="2400" b="1" dirty="0"/>
              <a:t>Le parcours citoyen :</a:t>
            </a:r>
          </a:p>
          <a:p>
            <a:r>
              <a:rPr lang="fr-FR" dirty="0"/>
              <a:t>Graines de citoyens en 6° (ex : la différence, le handicap – Chiens Guides Aveugles - , le développement durable)</a:t>
            </a:r>
          </a:p>
          <a:p>
            <a:r>
              <a:rPr lang="fr-FR" dirty="0" err="1"/>
              <a:t>Etre</a:t>
            </a:r>
            <a:r>
              <a:rPr lang="fr-FR" dirty="0"/>
              <a:t> un citoyen respectueux en 5° (ex : Prévention : réseaux sociaux, cyberharcèlement + prévention routière : passation ASSR1 + projet intergénérationnel )</a:t>
            </a:r>
          </a:p>
          <a:p>
            <a:r>
              <a:rPr lang="fr-FR" dirty="0"/>
              <a:t>S’ouvrir aux autres en 4° (ex : racisme, homophobie …. / égalité hommes-femmes / prévention radicalisation en théâtre forum)</a:t>
            </a:r>
          </a:p>
          <a:p>
            <a:r>
              <a:rPr lang="fr-FR" dirty="0"/>
              <a:t>Devenir un citoyen républicain et laïc en 3° (ex : fake news, exposition laïcité // passation ASSR2)</a:t>
            </a:r>
          </a:p>
          <a:p>
            <a:endParaRPr lang="fr-FR" dirty="0"/>
          </a:p>
          <a:p>
            <a:endParaRPr lang="fr-FR" dirty="0"/>
          </a:p>
          <a:p>
            <a:endParaRPr lang="fr-FR" dirty="0"/>
          </a:p>
        </p:txBody>
      </p:sp>
    </p:spTree>
    <p:extLst>
      <p:ext uri="{BB962C8B-B14F-4D97-AF65-F5344CB8AC3E}">
        <p14:creationId xmlns:p14="http://schemas.microsoft.com/office/powerpoint/2010/main" val="241817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65FF87B-0C1C-CB65-76C1-8700CD0F53EA}"/>
              </a:ext>
            </a:extLst>
          </p:cNvPr>
          <p:cNvSpPr txBox="1"/>
          <p:nvPr/>
        </p:nvSpPr>
        <p:spPr>
          <a:xfrm>
            <a:off x="1209040" y="2864842"/>
            <a:ext cx="10231120" cy="707886"/>
          </a:xfrm>
          <a:prstGeom prst="rect">
            <a:avLst/>
          </a:prstGeom>
          <a:noFill/>
        </p:spPr>
        <p:txBody>
          <a:bodyPr wrap="square" rtlCol="0">
            <a:spAutoFit/>
          </a:bodyPr>
          <a:lstStyle/>
          <a:p>
            <a:pPr algn="ctr"/>
            <a:r>
              <a:rPr lang="fr-FR" sz="4000" b="1" dirty="0"/>
              <a:t>ANNEXES</a:t>
            </a:r>
          </a:p>
        </p:txBody>
      </p:sp>
    </p:spTree>
    <p:extLst>
      <p:ext uri="{BB962C8B-B14F-4D97-AF65-F5344CB8AC3E}">
        <p14:creationId xmlns:p14="http://schemas.microsoft.com/office/powerpoint/2010/main" val="178552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A5F507-F721-EE56-4FCE-65ECA9C1C934}"/>
              </a:ext>
            </a:extLst>
          </p:cNvPr>
          <p:cNvSpPr txBox="1"/>
          <p:nvPr/>
        </p:nvSpPr>
        <p:spPr>
          <a:xfrm>
            <a:off x="873760" y="629920"/>
            <a:ext cx="10800080" cy="2862322"/>
          </a:xfrm>
          <a:prstGeom prst="rect">
            <a:avLst/>
          </a:prstGeom>
          <a:noFill/>
        </p:spPr>
        <p:txBody>
          <a:bodyPr wrap="square" rtlCol="0">
            <a:spAutoFit/>
          </a:bodyP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sz="3000" b="1" dirty="0"/>
          </a:p>
          <a:p>
            <a:pPr algn="ctr"/>
            <a:endParaRPr lang="fr-FR" sz="3000" b="1" dirty="0"/>
          </a:p>
          <a:p>
            <a:pPr algn="ctr"/>
            <a:r>
              <a:rPr lang="fr-FR" sz="3000" b="1" dirty="0"/>
              <a:t>LE PARCOURS CITOYEN</a:t>
            </a:r>
          </a:p>
        </p:txBody>
      </p:sp>
    </p:spTree>
    <p:extLst>
      <p:ext uri="{BB962C8B-B14F-4D97-AF65-F5344CB8AC3E}">
        <p14:creationId xmlns:p14="http://schemas.microsoft.com/office/powerpoint/2010/main" val="385908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218942"/>
            <a:ext cx="11359166" cy="6709529"/>
          </a:xfrm>
          <a:prstGeom prst="rect">
            <a:avLst/>
          </a:prstGeom>
        </p:spPr>
        <p:txBody>
          <a:bodyPr wrap="square">
            <a:spAutoFit/>
          </a:bodyPr>
          <a:lstStyle/>
          <a:p>
            <a:endParaRPr lang="fr-FR" sz="1600" dirty="0"/>
          </a:p>
          <a:p>
            <a:pPr algn="ctr"/>
            <a:r>
              <a:rPr lang="fr-FR" sz="2400" b="1" dirty="0"/>
              <a:t>Femmes &amp; Sciences</a:t>
            </a:r>
            <a:endParaRPr lang="fr-FR" sz="2400" dirty="0"/>
          </a:p>
          <a:p>
            <a:pPr algn="ctr"/>
            <a:r>
              <a:rPr lang="fr-FR" sz="1600" dirty="0"/>
              <a:t> +</a:t>
            </a:r>
          </a:p>
          <a:p>
            <a:pPr algn="ctr"/>
            <a:r>
              <a:rPr lang="fr-FR" sz="2000" b="1" dirty="0"/>
              <a:t>Repenser l’égalité et les relations entre les femmes et les hommes </a:t>
            </a:r>
            <a:endParaRPr lang="fr-FR" sz="2000" dirty="0"/>
          </a:p>
          <a:p>
            <a:pPr algn="ctr"/>
            <a:r>
              <a:rPr lang="fr-FR" sz="2000" b="1" dirty="0"/>
              <a:t>dans la société d’aujourd’hui dans diverses disciplines</a:t>
            </a:r>
            <a:endParaRPr lang="fr-FR" sz="2000" dirty="0"/>
          </a:p>
          <a:p>
            <a:r>
              <a:rPr lang="fr-FR" sz="2000" b="1" dirty="0"/>
              <a:t> </a:t>
            </a:r>
            <a:endParaRPr lang="fr-FR" sz="2000" dirty="0"/>
          </a:p>
          <a:p>
            <a:r>
              <a:rPr lang="fr-FR" sz="1600" dirty="0"/>
              <a:t>Porté par </a:t>
            </a:r>
            <a:r>
              <a:rPr lang="fr-FR" sz="1600" b="1" dirty="0"/>
              <a:t>Mme </a:t>
            </a:r>
            <a:r>
              <a:rPr lang="fr-FR" sz="1600" b="1" dirty="0" err="1"/>
              <a:t>Pointel</a:t>
            </a:r>
            <a:r>
              <a:rPr lang="fr-FR" sz="1600" b="1" dirty="0"/>
              <a:t> (professeure d’histoire-géographie et EMC) </a:t>
            </a:r>
            <a:r>
              <a:rPr lang="fr-FR" sz="1600" dirty="0"/>
              <a:t>en collaboration avec </a:t>
            </a:r>
            <a:r>
              <a:rPr lang="fr-FR" sz="1600" b="1" dirty="0"/>
              <a:t>Mme Djarir (professeure de mathématiques) </a:t>
            </a:r>
            <a:r>
              <a:rPr lang="fr-FR" sz="1600" dirty="0"/>
              <a:t>en classe de 4°:</a:t>
            </a:r>
          </a:p>
          <a:p>
            <a:endParaRPr lang="fr-FR" sz="1600" b="1" i="0" dirty="0">
              <a:solidFill>
                <a:srgbClr val="000000"/>
              </a:solidFill>
              <a:effectLst/>
              <a:latin typeface="Calibri" panose="020F0502020204030204" pitchFamily="34" charset="0"/>
            </a:endParaRPr>
          </a:p>
          <a:p>
            <a:pPr marL="285750" indent="-285750">
              <a:buFontTx/>
              <a:buChar char="-"/>
            </a:pPr>
            <a:r>
              <a:rPr lang="fr-FR" dirty="0">
                <a:solidFill>
                  <a:srgbClr val="000000"/>
                </a:solidFill>
                <a:latin typeface="Calibri" panose="020F0502020204030204" pitchFamily="34" charset="0"/>
              </a:rPr>
              <a:t>Projection / Débat autour du </a:t>
            </a:r>
            <a:r>
              <a:rPr lang="fr-FR" i="0" dirty="0">
                <a:solidFill>
                  <a:srgbClr val="000000"/>
                </a:solidFill>
                <a:effectLst/>
                <a:latin typeface="Calibri" panose="020F0502020204030204" pitchFamily="34" charset="0"/>
              </a:rPr>
              <a:t>film "Les figures de l'ombre" </a:t>
            </a:r>
          </a:p>
          <a:p>
            <a:endParaRPr lang="fr-FR" dirty="0">
              <a:solidFill>
                <a:srgbClr val="000000"/>
              </a:solidFill>
              <a:latin typeface="Calibri" panose="020F0502020204030204" pitchFamily="34" charset="0"/>
            </a:endParaRPr>
          </a:p>
          <a:p>
            <a:pPr marL="285750" indent="-285750">
              <a:buFontTx/>
              <a:buChar char="-"/>
            </a:pPr>
            <a:r>
              <a:rPr lang="fr-FR" b="0" i="0" dirty="0">
                <a:solidFill>
                  <a:srgbClr val="000000"/>
                </a:solidFill>
                <a:effectLst/>
                <a:latin typeface="Calibri" panose="020F0502020204030204" pitchFamily="34" charset="0"/>
              </a:rPr>
              <a:t>Etude de portraits : les figures féminines scientifiques</a:t>
            </a:r>
          </a:p>
          <a:p>
            <a:endParaRPr lang="fr-FR" b="0" i="0" dirty="0">
              <a:solidFill>
                <a:srgbClr val="000000"/>
              </a:solidFill>
              <a:effectLst/>
              <a:latin typeface="Calibri" panose="020F0502020204030204" pitchFamily="34" charset="0"/>
            </a:endParaRPr>
          </a:p>
          <a:p>
            <a:r>
              <a:rPr lang="fr-FR" dirty="0">
                <a:solidFill>
                  <a:srgbClr val="000000"/>
                </a:solidFill>
                <a:latin typeface="Calibri" panose="020F0502020204030204" pitchFamily="34" charset="0"/>
              </a:rPr>
              <a:t>- E</a:t>
            </a:r>
            <a:r>
              <a:rPr lang="fr-FR" b="0" i="0" dirty="0">
                <a:solidFill>
                  <a:srgbClr val="000000"/>
                </a:solidFill>
                <a:effectLst/>
                <a:latin typeface="Calibri" panose="020F0502020204030204" pitchFamily="34" charset="0"/>
              </a:rPr>
              <a:t>xposition de portraits de femmes scientifiques lors de la journée de la femme.</a:t>
            </a:r>
            <a:br>
              <a:rPr lang="fr-FR" sz="1000" b="0" i="0" dirty="0">
                <a:solidFill>
                  <a:srgbClr val="000000"/>
                </a:solidFill>
                <a:effectLst/>
                <a:latin typeface="Calibri" panose="020F0502020204030204" pitchFamily="34" charset="0"/>
              </a:rPr>
            </a:br>
            <a:endParaRPr lang="fr-FR" sz="1000" b="0" i="0" dirty="0">
              <a:solidFill>
                <a:srgbClr val="000000"/>
              </a:solidFill>
              <a:effectLst/>
              <a:latin typeface="Calibri" panose="020F0502020204030204" pitchFamily="34" charset="0"/>
            </a:endParaRPr>
          </a:p>
          <a:p>
            <a:pPr algn="l"/>
            <a:br>
              <a:rPr lang="fr-FR" sz="1000" b="0" i="0" dirty="0">
                <a:solidFill>
                  <a:srgbClr val="000000"/>
                </a:solidFill>
                <a:effectLst/>
                <a:latin typeface="Calibri" panose="020F0502020204030204" pitchFamily="34" charset="0"/>
              </a:rPr>
            </a:br>
            <a:endParaRPr lang="fr-FR" sz="1000" b="0" i="0" dirty="0">
              <a:solidFill>
                <a:srgbClr val="000000"/>
              </a:solidFill>
              <a:effectLst/>
              <a:latin typeface="Calibri" panose="020F0502020204030204" pitchFamily="34" charset="0"/>
            </a:endParaRPr>
          </a:p>
          <a:p>
            <a:pPr algn="l"/>
            <a:r>
              <a:rPr lang="fr-FR" b="1" dirty="0"/>
              <a:t>Mme </a:t>
            </a:r>
            <a:r>
              <a:rPr lang="fr-FR" b="1" dirty="0" err="1"/>
              <a:t>Pointel</a:t>
            </a:r>
            <a:r>
              <a:rPr lang="fr-FR" b="1" dirty="0"/>
              <a:t> </a:t>
            </a:r>
            <a:r>
              <a:rPr lang="fr-FR" dirty="0">
                <a:solidFill>
                  <a:srgbClr val="000000"/>
                </a:solidFill>
                <a:latin typeface="Calibri" panose="020F0502020204030204" pitchFamily="34" charset="0"/>
              </a:rPr>
              <a:t>abordera en 6° </a:t>
            </a:r>
            <a:r>
              <a:rPr lang="fr-FR" b="0" i="0" dirty="0">
                <a:solidFill>
                  <a:srgbClr val="000000"/>
                </a:solidFill>
                <a:effectLst/>
                <a:latin typeface="Calibri" panose="020F0502020204030204" pitchFamily="34" charset="0"/>
              </a:rPr>
              <a:t>les dangers d'internet en partant de l’utilisation qu’en font les élèves et de leur expérience.</a:t>
            </a:r>
          </a:p>
          <a:p>
            <a:pPr algn="l"/>
            <a:br>
              <a:rPr lang="fr-FR" b="0" i="0" dirty="0">
                <a:solidFill>
                  <a:srgbClr val="000000"/>
                </a:solidFill>
                <a:effectLst/>
                <a:latin typeface="Calibri" panose="020F0502020204030204" pitchFamily="34" charset="0"/>
              </a:rPr>
            </a:br>
            <a:endParaRPr lang="fr-FR" b="0" i="0" dirty="0">
              <a:solidFill>
                <a:srgbClr val="000000"/>
              </a:solidFill>
              <a:effectLst/>
              <a:latin typeface="Calibri" panose="020F0502020204030204" pitchFamily="34" charset="0"/>
            </a:endParaRPr>
          </a:p>
          <a:p>
            <a:pPr algn="l"/>
            <a:r>
              <a:rPr lang="fr-FR" b="1" dirty="0"/>
              <a:t>Mme </a:t>
            </a:r>
            <a:r>
              <a:rPr lang="fr-FR" b="1" dirty="0" err="1"/>
              <a:t>Pointel</a:t>
            </a:r>
            <a:r>
              <a:rPr lang="fr-FR" b="1" dirty="0"/>
              <a:t> travaillera</a:t>
            </a:r>
            <a:r>
              <a:rPr lang="fr-FR" b="0" i="0" dirty="0">
                <a:solidFill>
                  <a:srgbClr val="000000"/>
                </a:solidFill>
                <a:effectLst/>
                <a:latin typeface="Calibri" panose="020F0502020204030204" pitchFamily="34" charset="0"/>
              </a:rPr>
              <a:t> le sujet de la laïcité en lien avec l'histoire et l'affaire Dreyfus.</a:t>
            </a:r>
          </a:p>
          <a:p>
            <a:endParaRPr lang="fr-FR" sz="1000" dirty="0"/>
          </a:p>
          <a:p>
            <a:r>
              <a:rPr lang="fr-FR" sz="1600" dirty="0"/>
              <a:t> </a:t>
            </a:r>
          </a:p>
          <a:p>
            <a:endParaRPr lang="fr-FR" sz="1600" dirty="0"/>
          </a:p>
          <a:p>
            <a:r>
              <a:rPr lang="fr-FR" sz="1600" dirty="0"/>
              <a:t> </a:t>
            </a:r>
          </a:p>
          <a:p>
            <a:endParaRPr lang="fr-FR" sz="1600" dirty="0"/>
          </a:p>
        </p:txBody>
      </p:sp>
    </p:spTree>
    <p:extLst>
      <p:ext uri="{BB962C8B-B14F-4D97-AF65-F5344CB8AC3E}">
        <p14:creationId xmlns:p14="http://schemas.microsoft.com/office/powerpoint/2010/main" val="2836560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4556</TotalTime>
  <Words>3021</Words>
  <Application>Microsoft Office PowerPoint</Application>
  <PresentationFormat>Grand écran</PresentationFormat>
  <Paragraphs>499</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Calibri Light</vt:lpstr>
      <vt:lpstr>Liberation Serif</vt:lpstr>
      <vt:lpstr>Symbol</vt:lpstr>
      <vt:lpstr>Times New Roman</vt:lpstr>
      <vt:lpstr>Wingdings</vt:lpstr>
      <vt:lpstr>Thème Office</vt:lpstr>
      <vt:lpstr>CESC  COMITE DES PARCOURS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padjoint</dc:creator>
  <cp:lastModifiedBy>principal</cp:lastModifiedBy>
  <cp:revision>106</cp:revision>
  <cp:lastPrinted>2018-12-13T15:16:49Z</cp:lastPrinted>
  <dcterms:created xsi:type="dcterms:W3CDTF">2017-12-12T07:58:59Z</dcterms:created>
  <dcterms:modified xsi:type="dcterms:W3CDTF">2023-01-03T16:43:42Z</dcterms:modified>
</cp:coreProperties>
</file>